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82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9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3A3E"/>
    <a:srgbClr val="F2B4B5"/>
    <a:srgbClr val="EA8A8C"/>
    <a:srgbClr val="E57174"/>
    <a:srgbClr val="E15D60"/>
    <a:srgbClr val="CD262B"/>
    <a:srgbClr val="A51F22"/>
    <a:srgbClr val="85191C"/>
    <a:srgbClr val="941C1F"/>
    <a:srgbClr val="D5E6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562499999999998"/>
          <c:y val="0.21216509521622201"/>
          <c:w val="0.37031262303149604"/>
          <c:h val="0.555468900377159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2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911-4D29-BCD9-908D289EFF6E}"/>
              </c:ext>
            </c:extLst>
          </c:dPt>
          <c:dPt>
            <c:idx val="1"/>
            <c:bubble3D val="0"/>
            <c:explosion val="14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11-4D29-BCD9-908D289EFF6E}"/>
              </c:ext>
            </c:extLst>
          </c:dPt>
          <c:dLbls>
            <c:dLbl>
              <c:idx val="0"/>
              <c:layout>
                <c:manualLayout>
                  <c:x val="-4.3749999999999997E-2"/>
                  <c:y val="-5.859374639556186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11-4D29-BCD9-908D289EFF6E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SB Sans Display Light" panose="020B0303040504020204" pitchFamily="34" charset="0"/>
                      <a:ea typeface="+mn-ea"/>
                      <a:cs typeface="SB Sans Display Light" panose="020B0303040504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1911-4D29-BCD9-908D289EFF6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SB Sans Display Light" panose="020B0303040504020204" pitchFamily="34" charset="0"/>
                    <a:ea typeface="+mn-ea"/>
                    <a:cs typeface="SB Sans Display Light" panose="020B0303040504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Удовлетворено</c:v>
                </c:pt>
                <c:pt idx="1">
                  <c:v>Не удовлетворено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3.7</c:v>
                </c:pt>
                <c:pt idx="1">
                  <c:v>96.3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11-4D29-BCD9-908D289EFF6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6853900098425192"/>
          <c:y val="0.8507811976635582"/>
          <c:w val="0.394171875"/>
          <c:h val="4.63147117178449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562499999999998"/>
          <c:y val="0.21216509521622201"/>
          <c:w val="0.37031262303149604"/>
          <c:h val="0.555468900377159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2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46-4CF1-94A0-7F64039AD08A}"/>
              </c:ext>
            </c:extLst>
          </c:dPt>
          <c:dPt>
            <c:idx val="1"/>
            <c:bubble3D val="0"/>
            <c:explosion val="14"/>
            <c:spPr>
              <a:solidFill>
                <a:schemeClr val="bg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046-4CF1-94A0-7F64039AD08A}"/>
              </c:ext>
            </c:extLst>
          </c:dPt>
          <c:dLbls>
            <c:dLbl>
              <c:idx val="0"/>
              <c:layout>
                <c:manualLayout>
                  <c:x val="-4.3749999999999997E-2"/>
                  <c:y val="-5.859374639556186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46-4CF1-94A0-7F64039AD08A}"/>
                </c:ext>
              </c:extLst>
            </c:dLbl>
            <c:dLbl>
              <c:idx val="1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SB Sans Display Light" panose="020B0303040504020204" pitchFamily="34" charset="0"/>
                      <a:ea typeface="+mn-ea"/>
                      <a:cs typeface="SB Sans Display Light" panose="020B0303040504020204" pitchFamily="34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7046-4CF1-94A0-7F64039AD08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SB Sans Display Light" panose="020B0303040504020204" pitchFamily="34" charset="0"/>
                    <a:ea typeface="+mn-ea"/>
                    <a:cs typeface="SB Sans Display Light" panose="020B0303040504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Удовлетворено</c:v>
                </c:pt>
                <c:pt idx="1">
                  <c:v>Не удовлетворено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</c:v>
                </c:pt>
                <c:pt idx="1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46-4CF1-94A0-7F64039AD08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SB Sans Display Light" panose="020B0303040504020204" pitchFamily="34" charset="0"/>
          <a:cs typeface="SB Sans Display Light" panose="020B030304050402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562499999999998"/>
          <c:y val="0.21216509521622201"/>
          <c:w val="0.37031262303149604"/>
          <c:h val="0.555468900377159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2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911-4D29-BCD9-908D289EFF6E}"/>
              </c:ext>
            </c:extLst>
          </c:dPt>
          <c:dPt>
            <c:idx val="1"/>
            <c:bubble3D val="0"/>
            <c:explosion val="14"/>
            <c:spPr>
              <a:solidFill>
                <a:srgbClr val="DA3A3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911-4D29-BCD9-908D289EFF6E}"/>
              </c:ext>
            </c:extLst>
          </c:dPt>
          <c:dLbls>
            <c:dLbl>
              <c:idx val="0"/>
              <c:layout>
                <c:manualLayout>
                  <c:x val="-4.3749999999999997E-2"/>
                  <c:y val="-5.859374639556186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911-4D29-BCD9-908D289EFF6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SB Sans Display Light" panose="020B0303040504020204" pitchFamily="34" charset="0"/>
                    <a:ea typeface="+mn-ea"/>
                    <a:cs typeface="SB Sans Display Light" panose="020B0303040504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Удовлетворено</c:v>
                </c:pt>
                <c:pt idx="1">
                  <c:v>Не удовлетворено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21.6</c:v>
                </c:pt>
                <c:pt idx="1">
                  <c:v>78.400000000000006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11-4D29-BCD9-908D289EFF6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56853900098425192"/>
          <c:y val="0.8507811976635582"/>
          <c:w val="0.394171875"/>
          <c:h val="4.63147117178449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562499999999998"/>
          <c:y val="0.21216509521622201"/>
          <c:w val="0.37031262303149604"/>
          <c:h val="0.5554689003771591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2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46-4CF1-94A0-7F64039AD08A}"/>
              </c:ext>
            </c:extLst>
          </c:dPt>
          <c:dPt>
            <c:idx val="1"/>
            <c:bubble3D val="0"/>
            <c:explosion val="14"/>
            <c:spPr>
              <a:solidFill>
                <a:srgbClr val="DA3A3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046-4CF1-94A0-7F64039AD08A}"/>
              </c:ext>
            </c:extLst>
          </c:dPt>
          <c:dLbls>
            <c:dLbl>
              <c:idx val="0"/>
              <c:layout>
                <c:manualLayout>
                  <c:x val="-4.3749999999999997E-2"/>
                  <c:y val="-5.859374639556186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046-4CF1-94A0-7F64039AD08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SB Sans Display Light" panose="020B0303040504020204" pitchFamily="34" charset="0"/>
                    <a:ea typeface="+mn-ea"/>
                    <a:cs typeface="SB Sans Display Light" panose="020B030304050402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Удовлетворено</c:v>
                </c:pt>
                <c:pt idx="1">
                  <c:v>Не удовлетворено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22.2</c:v>
                </c:pt>
                <c:pt idx="1">
                  <c:v>77.8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46-4CF1-94A0-7F64039AD08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SB Sans Display Light" panose="020B0303040504020204" pitchFamily="34" charset="0"/>
          <a:cs typeface="SB Sans Display Light" panose="020B0303040504020204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Конкурсное производство</c:v>
                </c:pt>
              </c:strCache>
            </c:strRef>
          </c:tx>
          <c:spPr>
            <a:solidFill>
              <a:srgbClr val="CD262B"/>
            </a:solidFill>
            <a:ln w="7620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B Sans Display Light" panose="020B0303040504020204" pitchFamily="34" charset="0"/>
                    <a:ea typeface="+mn-ea"/>
                    <a:cs typeface="SB Sans Display Light" panose="020B0303040504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18.899999999999999</c:v>
                </c:pt>
                <c:pt idx="1">
                  <c:v>21.2</c:v>
                </c:pt>
                <c:pt idx="2">
                  <c:v>22</c:v>
                </c:pt>
                <c:pt idx="3">
                  <c:v>22.3</c:v>
                </c:pt>
                <c:pt idx="4">
                  <c:v>25.2</c:v>
                </c:pt>
                <c:pt idx="5">
                  <c:v>28.1</c:v>
                </c:pt>
                <c:pt idx="6">
                  <c:v>32.299999999999997</c:v>
                </c:pt>
                <c:pt idx="7">
                  <c:v>33.299999999999997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D9-44D1-8D5D-1A69FF91AE1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Наблюдение</c:v>
                </c:pt>
              </c:strCache>
            </c:strRef>
          </c:tx>
          <c:spPr>
            <a:solidFill>
              <a:schemeClr val="bg2">
                <a:lumMod val="25000"/>
              </a:schemeClr>
            </a:solidFill>
            <a:ln w="76200"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B Sans Display Light" panose="020B0303040504020204" pitchFamily="34" charset="0"/>
                    <a:ea typeface="+mn-ea"/>
                    <a:cs typeface="SB Sans Display Light" panose="020B0303040504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5.7</c:v>
                </c:pt>
                <c:pt idx="1">
                  <c:v>5.8</c:v>
                </c:pt>
                <c:pt idx="2">
                  <c:v>6.2</c:v>
                </c:pt>
                <c:pt idx="3">
                  <c:v>6.3</c:v>
                </c:pt>
                <c:pt idx="4">
                  <c:v>6.3</c:v>
                </c:pt>
                <c:pt idx="5">
                  <c:v>6.8</c:v>
                </c:pt>
                <c:pt idx="6">
                  <c:v>6.8</c:v>
                </c:pt>
                <c:pt idx="7">
                  <c:v>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D9-44D1-8D5D-1A69FF91AE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58855408"/>
        <c:axId val="458857376"/>
      </c:barChart>
      <c:catAx>
        <c:axId val="45885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SB Sans Display Light" panose="020B0303040504020204" pitchFamily="34" charset="0"/>
                <a:ea typeface="+mn-ea"/>
                <a:cs typeface="SB Sans Display Light" panose="020B0303040504020204" pitchFamily="34" charset="0"/>
              </a:defRPr>
            </a:pPr>
            <a:endParaRPr lang="ru-RU"/>
          </a:p>
        </c:txPr>
        <c:crossAx val="458857376"/>
        <c:crosses val="autoZero"/>
        <c:auto val="1"/>
        <c:lblAlgn val="ctr"/>
        <c:lblOffset val="100"/>
        <c:noMultiLvlLbl val="0"/>
      </c:catAx>
      <c:valAx>
        <c:axId val="4588573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885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  <a:latin typeface="SB Sans Display Light" panose="020B0303040504020204" pitchFamily="34" charset="0"/>
          <a:cs typeface="SB Sans Display Light" panose="020B0303040504020204" pitchFamily="34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РФ</c:v>
                </c:pt>
              </c:strCache>
            </c:strRef>
          </c:tx>
          <c:spPr>
            <a:solidFill>
              <a:srgbClr val="CD262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SB Sans Display Light" panose="020B0303040504020204" pitchFamily="34" charset="0"/>
                    <a:ea typeface="+mn-ea"/>
                    <a:cs typeface="SB Sans Display Light" panose="020B0303040504020204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Инвентаризация</c:v>
                </c:pt>
                <c:pt idx="1">
                  <c:v>Оценка</c:v>
                </c:pt>
                <c:pt idx="2">
                  <c:v>Подготовка к торгам</c:v>
                </c:pt>
                <c:pt idx="3">
                  <c:v>Торги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86</c:v>
                </c:pt>
                <c:pt idx="1">
                  <c:v>79</c:v>
                </c:pt>
                <c:pt idx="2">
                  <c:v>203</c:v>
                </c:pt>
                <c:pt idx="3">
                  <c:v>160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D7-4B74-BFCD-01F5355878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56838288"/>
        <c:axId val="456835336"/>
      </c:barChart>
      <c:catAx>
        <c:axId val="45683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SB Sans Display Light" panose="020B0303040504020204" pitchFamily="34" charset="0"/>
                <a:ea typeface="+mn-ea"/>
                <a:cs typeface="SB Sans Display Light" panose="020B0303040504020204" pitchFamily="34" charset="0"/>
              </a:defRPr>
            </a:pPr>
            <a:endParaRPr lang="ru-RU"/>
          </a:p>
        </c:txPr>
        <c:crossAx val="456835336"/>
        <c:crosses val="autoZero"/>
        <c:auto val="1"/>
        <c:lblAlgn val="ctr"/>
        <c:lblOffset val="100"/>
        <c:noMultiLvlLbl val="0"/>
      </c:catAx>
      <c:valAx>
        <c:axId val="4568353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683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95000"/>
              <a:lumOff val="5000"/>
            </a:schemeClr>
          </a:solidFill>
          <a:latin typeface="SB Sans Display Light" panose="020B0303040504020204" pitchFamily="34" charset="0"/>
          <a:cs typeface="SB Sans Display Light" panose="020B0303040504020204" pitchFamily="34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 продаж по количеству участников на последних торгах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rgbClr val="85191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E3-4543-B870-A382A9482D0E}"/>
              </c:ext>
            </c:extLst>
          </c:dPt>
          <c:dPt>
            <c:idx val="1"/>
            <c:bubble3D val="0"/>
            <c:spPr>
              <a:solidFill>
                <a:srgbClr val="A51F2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8E3-4543-B870-A382A9482D0E}"/>
              </c:ext>
            </c:extLst>
          </c:dPt>
          <c:dPt>
            <c:idx val="2"/>
            <c:bubble3D val="0"/>
            <c:spPr>
              <a:solidFill>
                <a:srgbClr val="CD262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8E3-4543-B870-A382A9482D0E}"/>
              </c:ext>
            </c:extLst>
          </c:dPt>
          <c:dPt>
            <c:idx val="3"/>
            <c:bubble3D val="0"/>
            <c:spPr>
              <a:solidFill>
                <a:srgbClr val="DA3A3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8E3-4543-B870-A382A9482D0E}"/>
              </c:ext>
            </c:extLst>
          </c:dPt>
          <c:dPt>
            <c:idx val="4"/>
            <c:bubble3D val="0"/>
            <c:spPr>
              <a:solidFill>
                <a:srgbClr val="E15D6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8E3-4543-B870-A382A9482D0E}"/>
              </c:ext>
            </c:extLst>
          </c:dPt>
          <c:dPt>
            <c:idx val="5"/>
            <c:bubble3D val="0"/>
            <c:spPr>
              <a:solidFill>
                <a:srgbClr val="EA8A8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8E3-4543-B870-A382A9482D0E}"/>
              </c:ext>
            </c:extLst>
          </c:dPt>
          <c:dPt>
            <c:idx val="6"/>
            <c:bubble3D val="0"/>
            <c:spPr>
              <a:solidFill>
                <a:srgbClr val="F2B4B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8E3-4543-B870-A382A9482D0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3600" b="0" i="0" u="none" strike="noStrike" kern="1200" baseline="0">
                      <a:solidFill>
                        <a:schemeClr val="bg1"/>
                      </a:solidFill>
                      <a:latin typeface="SB Sans Display Light" panose="020B0303040504020204" pitchFamily="34" charset="0"/>
                      <a:ea typeface="+mn-ea"/>
                      <a:cs typeface="SB Sans Display Light" panose="020B0303040504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C8E3-4543-B870-A382A9482D0E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0" i="0" u="none" strike="noStrike" kern="1200" baseline="0">
                      <a:solidFill>
                        <a:schemeClr val="bg1"/>
                      </a:solidFill>
                      <a:latin typeface="SB Sans Display Light" panose="020B0303040504020204" pitchFamily="34" charset="0"/>
                      <a:ea typeface="+mn-ea"/>
                      <a:cs typeface="SB Sans Display Light" panose="020B0303040504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C8E3-4543-B870-A382A9482D0E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0" i="0" u="none" strike="noStrike" kern="1200" baseline="0">
                      <a:solidFill>
                        <a:schemeClr val="bg1"/>
                      </a:solidFill>
                      <a:latin typeface="SB Sans Display Light" panose="020B0303040504020204" pitchFamily="34" charset="0"/>
                      <a:ea typeface="+mn-ea"/>
                      <a:cs typeface="SB Sans Display Light" panose="020B0303040504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C8E3-4543-B870-A382A9482D0E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0" i="0" u="none" strike="noStrike" kern="1200" baseline="0">
                      <a:solidFill>
                        <a:schemeClr val="tx1"/>
                      </a:solidFill>
                      <a:latin typeface="SB Sans Display Light" panose="020B0303040504020204" pitchFamily="34" charset="0"/>
                      <a:ea typeface="+mn-ea"/>
                      <a:cs typeface="SB Sans Display Light" panose="020B0303040504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C8E3-4543-B870-A382A9482D0E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0" i="0" u="none" strike="noStrike" kern="1200" baseline="0">
                      <a:solidFill>
                        <a:schemeClr val="tx1"/>
                      </a:solidFill>
                      <a:latin typeface="SB Sans Display Light" panose="020B0303040504020204" pitchFamily="34" charset="0"/>
                      <a:ea typeface="+mn-ea"/>
                      <a:cs typeface="SB Sans Display Light" panose="020B0303040504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C8E3-4543-B870-A382A9482D0E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0" i="0" u="none" strike="noStrike" kern="1200" baseline="0">
                      <a:solidFill>
                        <a:schemeClr val="tx1"/>
                      </a:solidFill>
                      <a:latin typeface="SB Sans Display Light" panose="020B0303040504020204" pitchFamily="34" charset="0"/>
                      <a:ea typeface="+mn-ea"/>
                      <a:cs typeface="SB Sans Display Light" panose="020B0303040504020204" pitchFamily="34" charset="0"/>
                    </a:defRPr>
                  </a:pPr>
                  <a:endParaRPr lang="ru-RU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C8E3-4543-B870-A382A9482D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SB Sans Display Light" panose="020B0303040504020204" pitchFamily="34" charset="0"/>
                    <a:ea typeface="+mn-ea"/>
                    <a:cs typeface="SB Sans Display Light" panose="020B0303040504020204" pitchFamily="34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более 6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49</c:v>
                </c:pt>
                <c:pt idx="1">
                  <c:v>20</c:v>
                </c:pt>
                <c:pt idx="2">
                  <c:v>10</c:v>
                </c:pt>
                <c:pt idx="3">
                  <c:v>5</c:v>
                </c:pt>
                <c:pt idx="4">
                  <c:v>5</c:v>
                </c:pt>
                <c:pt idx="5">
                  <c:v>2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F9-45FB-A65C-58CA75C7F58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B Sans Display Light" panose="020B0303040504020204" pitchFamily="34" charset="0"/>
              <a:ea typeface="+mn-ea"/>
              <a:cs typeface="SB Sans Display Light" panose="020B0303040504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SB Sans Display Light" panose="020B0303040504020204" pitchFamily="34" charset="0"/>
          <a:cs typeface="SB Sans Display Light" panose="020B0303040504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http://C3E571C4F0E82FD6EBFCF797E92674A4.dms.sberbank.ru/C3E571C4F0E82FD6EBFCF797E92674A4-C3962E6CEEB60CF4D35FDCD3FE9F43D7-76079D5116C3F4D09B2904DBF3634CD5/1.png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http://C3E571C4F0E82FD6EBFCF797E92674A4.dms.sberbank.ru/C3E571C4F0E82FD6EBFCF797E92674A4-C3962E6CEEB60CF4D35FDCD3FE9F43D7-76079D5116C3F4D09B2904DBF3634CD5/1.png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http://C3E571C4F0E82FD6EBFCF797E92674A4.dms.sberbank.ru/C3E571C4F0E82FD6EBFCF797E92674A4-C3962E6CEEB60CF4D35FDCD3FE9F43D7-76079D5116C3F4D09B2904DBF3634CD5/1.png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http://C3E571C4F0E82FD6EBFCF797E92674A4.dms.sberbank.ru/C3E571C4F0E82FD6EBFCF797E92674A4-C3962E6CEEB60CF4D35FDCD3FE9F43D7-76079D5116C3F4D09B2904DBF3634CD5/1.png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EB-5CBE-4DB7-ABBC-45B870F5108F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68C-6966-443F-93AD-9CCBC91276DE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8" name="Рисунок 7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3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EB-5CBE-4DB7-ABBC-45B870F5108F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68C-6966-443F-93AD-9CCBC91276DE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8" name="Рисунок 7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9" name="Рисунок 8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10" name="Рисунок 9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11" name="Рисунок 10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12" name="Рисунок 11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13" name="Рисунок 12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14" name="Рисунок 13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15" name="Рисунок 14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16" name="Рисунок 15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17" name="Рисунок 16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18" name="Рисунок 17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19" name="Рисунок 18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20" name="Рисунок 19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21" name="Рисунок 20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094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EB-5CBE-4DB7-ABBC-45B870F5108F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68C-6966-443F-93AD-9CCBC91276DE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8" name="Рисунок 7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9" name="Рисунок 8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10" name="Рисунок 9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11" name="Рисунок 10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181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EB-5CBE-4DB7-ABBC-45B870F5108F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68C-6966-443F-93AD-9CCBC91276DE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  <p:pic>
        <p:nvPicPr>
          <p:cNvPr id="9" name="Рисунок 8" descr="http://C3E571C4F0E82FD6EBFCF797E92674A4.dms.sberbank.ru/C3E571C4F0E82FD6EBFCF797E92674A4-C3962E6CEEB60CF4D35FDCD3FE9F43D7-76079D5116C3F4D09B2904DBF3634CD5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2117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97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EB-5CBE-4DB7-ABBC-45B870F5108F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68C-6966-443F-93AD-9CCBC9127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84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EB-5CBE-4DB7-ABBC-45B870F5108F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68C-6966-443F-93AD-9CCBC9127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224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EB-5CBE-4DB7-ABBC-45B870F5108F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68C-6966-443F-93AD-9CCBC9127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55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EB-5CBE-4DB7-ABBC-45B870F5108F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68C-6966-443F-93AD-9CCBC9127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846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EB-5CBE-4DB7-ABBC-45B870F5108F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68C-6966-443F-93AD-9CCBC9127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480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EB-5CBE-4DB7-ABBC-45B870F5108F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68C-6966-443F-93AD-9CCBC9127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816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A7EB-5CBE-4DB7-ABBC-45B870F5108F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468C-6966-443F-93AD-9CCBC9127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336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FA7EB-5CBE-4DB7-ABBC-45B870F5108F}" type="datetimeFigureOut">
              <a:rPr lang="ru-RU" smtClean="0"/>
              <a:t>04.08.2022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7468C-6966-443F-93AD-9CCBC91276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661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4001" y="857250"/>
            <a:ext cx="4630783" cy="5143500"/>
          </a:xfrm>
          <a:prstGeom prst="rect">
            <a:avLst/>
          </a:prstGeom>
          <a:solidFill>
            <a:srgbClr val="CD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515" y="1875344"/>
            <a:ext cx="2646461" cy="37458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02017" y="2886059"/>
            <a:ext cx="1590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LEVEL 80.</a:t>
            </a:r>
            <a:endParaRPr lang="ru-RU" sz="2400" dirty="0">
              <a:solidFill>
                <a:schemeClr val="bg1"/>
              </a:solidFill>
              <a:latin typeface="SB Sans Display Semibold" panose="020B0703040504020204" pitchFamily="34" charset="0"/>
              <a:cs typeface="SB Sans Display Semibold" panose="020B07030405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2016" y="3448170"/>
            <a:ext cx="318484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Как быстрее реализовать имущество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2846">
            <a:off x="3963205" y="1209655"/>
            <a:ext cx="1126980" cy="8455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1914">
            <a:off x="2014332" y="4519820"/>
            <a:ext cx="2005493" cy="112809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01261" y="2648778"/>
            <a:ext cx="3876260" cy="1351722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174" y="1237989"/>
            <a:ext cx="795569" cy="2273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4579">
            <a:off x="5044121" y="4126101"/>
            <a:ext cx="2598587" cy="142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49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524002" y="2552236"/>
            <a:ext cx="9143999" cy="3448514"/>
          </a:xfrm>
          <a:prstGeom prst="rect">
            <a:avLst/>
          </a:prstGeom>
          <a:solidFill>
            <a:srgbClr val="CD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214" y="1254316"/>
            <a:ext cx="4722744" cy="994172"/>
          </a:xfrm>
        </p:spPr>
        <p:txBody>
          <a:bodyPr>
            <a:normAutofit/>
          </a:bodyPr>
          <a:lstStyle/>
          <a:p>
            <a:r>
              <a:rPr lang="ru-RU" sz="2400" cap="all" dirty="0">
                <a:solidFill>
                  <a:schemeClr val="bg2">
                    <a:lumMod val="25000"/>
                  </a:schemeClr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Возврат в банкротстве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84412864"/>
              </p:ext>
            </p:extLst>
          </p:nvPr>
        </p:nvGraphicFramePr>
        <p:xfrm>
          <a:off x="2951976" y="207525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912211960"/>
              </p:ext>
            </p:extLst>
          </p:nvPr>
        </p:nvGraphicFramePr>
        <p:xfrm>
          <a:off x="5308973" y="207525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704959" y="4096989"/>
            <a:ext cx="114300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1 </a:t>
            </a:r>
            <a:r>
              <a:rPr lang="ru-RU" sz="1350" dirty="0" err="1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кв</a:t>
            </a:r>
            <a:r>
              <a:rPr lang="ru-RU" sz="13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2021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72677" y="4096989"/>
            <a:ext cx="114300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1 </a:t>
            </a:r>
            <a:r>
              <a:rPr lang="ru-RU" sz="1350" dirty="0" err="1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кв</a:t>
            </a:r>
            <a:r>
              <a:rPr lang="ru-RU" sz="13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2022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0805" y="3309410"/>
            <a:ext cx="1940117" cy="194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1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5214" y="1254316"/>
            <a:ext cx="4722744" cy="994172"/>
          </a:xfrm>
        </p:spPr>
        <p:txBody>
          <a:bodyPr>
            <a:normAutofit/>
          </a:bodyPr>
          <a:lstStyle/>
          <a:p>
            <a:r>
              <a:rPr lang="ru-RU" sz="2400" cap="all" dirty="0">
                <a:solidFill>
                  <a:schemeClr val="bg2">
                    <a:lumMod val="25000"/>
                  </a:schemeClr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УДОВЛЕТВОРЕНИЕ ЗАЛОГОВЫХ ТРЕБОВАНИЙ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743276636"/>
              </p:ext>
            </p:extLst>
          </p:nvPr>
        </p:nvGraphicFramePr>
        <p:xfrm>
          <a:off x="2951976" y="207525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647577" y="4096989"/>
            <a:ext cx="114300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2020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4574" y="4094764"/>
            <a:ext cx="114300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50" dirty="0">
                <a:latin typeface="SB Sans Display Light" panose="020B0303040504020204" pitchFamily="34" charset="0"/>
                <a:cs typeface="SB Sans Display Light" panose="020B0303040504020204" pitchFamily="34" charset="0"/>
              </a:rPr>
              <a:t>2021</a:t>
            </a:r>
          </a:p>
        </p:txBody>
      </p:sp>
      <p:pic>
        <p:nvPicPr>
          <p:cNvPr id="1026" name="Picture 2" descr="Monopoly Mit Schubkarre Voller Geld - Mr Monopoly, HD Png Download - kind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65287" y="2971746"/>
            <a:ext cx="2850587" cy="202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140123353"/>
              </p:ext>
            </p:extLst>
          </p:nvPr>
        </p:nvGraphicFramePr>
        <p:xfrm>
          <a:off x="5302738" y="207525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0698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cap="all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Сроки процедуры банкротства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700444"/>
              </p:ext>
            </p:extLst>
          </p:nvPr>
        </p:nvGraphicFramePr>
        <p:xfrm>
          <a:off x="2152650" y="2226469"/>
          <a:ext cx="7886700" cy="326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44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cap="all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этапы </a:t>
            </a:r>
            <a:r>
              <a:rPr lang="ru-RU" sz="2400" cap="all" dirty="0" err="1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банкротных</a:t>
            </a:r>
            <a:r>
              <a:rPr lang="ru-RU" sz="2400" cap="all" dirty="0"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 торгов</a:t>
            </a:r>
            <a:endParaRPr lang="ru-RU" sz="2400" cap="all" dirty="0">
              <a:latin typeface="SB Sans Display Semibold" panose="020B0703040504020204" pitchFamily="34" charset="0"/>
              <a:cs typeface="SB Sans Display Semibold" panose="020B0703040504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5778302"/>
              </p:ext>
            </p:extLst>
          </p:nvPr>
        </p:nvGraphicFramePr>
        <p:xfrm>
          <a:off x="2152650" y="2226469"/>
          <a:ext cx="7886700" cy="326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0679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39152" y="2793180"/>
            <a:ext cx="4581939" cy="1341782"/>
          </a:xfrm>
          <a:prstGeom prst="rect">
            <a:avLst/>
          </a:prstGeom>
          <a:solidFill>
            <a:srgbClr val="CD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7789" y="3033473"/>
            <a:ext cx="4422995" cy="869429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ru-RU" sz="2400" cap="all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Как сократить путь</a:t>
            </a:r>
          </a:p>
          <a:p>
            <a:pPr marL="0" indent="0" algn="ctr">
              <a:buNone/>
            </a:pPr>
            <a:r>
              <a:rPr lang="ru-RU" sz="2400" cap="all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кредитора к деньгам?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17789" y="2872694"/>
            <a:ext cx="4422995" cy="1182756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926" y="1626326"/>
            <a:ext cx="1828020" cy="367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38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44278" y="857250"/>
            <a:ext cx="5946086" cy="5143500"/>
          </a:xfrm>
          <a:prstGeom prst="rect">
            <a:avLst/>
          </a:prstGeom>
          <a:solidFill>
            <a:srgbClr val="CD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8081" y="2435114"/>
            <a:ext cx="5073926" cy="1987775"/>
          </a:xfrm>
          <a:ln w="57150">
            <a:noFill/>
          </a:ln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400" cap="all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Какое максимальное </a:t>
            </a:r>
          </a:p>
          <a:p>
            <a:pPr marL="0" indent="0">
              <a:buNone/>
            </a:pPr>
            <a:r>
              <a:rPr lang="ru-RU" sz="2400" cap="all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количество участников </a:t>
            </a:r>
          </a:p>
          <a:p>
            <a:pPr marL="0" indent="0">
              <a:buNone/>
            </a:pPr>
            <a:r>
              <a:rPr lang="ru-RU" sz="2400" cap="all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было зарегистрировано </a:t>
            </a:r>
          </a:p>
          <a:p>
            <a:pPr marL="0" indent="0">
              <a:buNone/>
            </a:pPr>
            <a:r>
              <a:rPr lang="ru-RU" sz="2400" cap="all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на торгах в 2021 году?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61723" y="2435113"/>
            <a:ext cx="5121137" cy="1987774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897" y="1981363"/>
            <a:ext cx="2793962" cy="345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4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" r="30159"/>
          <a:stretch/>
        </p:blipFill>
        <p:spPr>
          <a:xfrm>
            <a:off x="6378485" y="1718072"/>
            <a:ext cx="3479618" cy="347961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4072" y="2218577"/>
            <a:ext cx="3804557" cy="99417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САМЫЙ ПОПУЛЯРНЫЙ ЛОТ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084071" y="3313953"/>
            <a:ext cx="3584121" cy="17854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50" dirty="0">
                <a:solidFill>
                  <a:schemeClr val="bg2">
                    <a:lumMod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295 участников на торгах – квартира в Геленджике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103" y="1391501"/>
            <a:ext cx="4065509" cy="406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3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3045" y="2899955"/>
            <a:ext cx="4754744" cy="960121"/>
          </a:xfrm>
        </p:spPr>
        <p:txBody>
          <a:bodyPr anchor="ctr">
            <a:normAutofit/>
          </a:bodyPr>
          <a:lstStyle/>
          <a:p>
            <a:r>
              <a:rPr lang="ru-RU" sz="2400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Начинать </a:t>
            </a:r>
            <a:r>
              <a:rPr lang="ru-RU" sz="2400" cap="all" dirty="0" err="1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маркетировать</a:t>
            </a:r>
            <a:r>
              <a:rPr lang="ru-RU" sz="2400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 раньше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2846">
            <a:off x="5201769" y="1424967"/>
            <a:ext cx="1126980" cy="8455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910">
            <a:off x="7661611" y="2932542"/>
            <a:ext cx="2005493" cy="11280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8511">
            <a:off x="2519057" y="4456917"/>
            <a:ext cx="2098541" cy="114764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051614" y="3018023"/>
            <a:ext cx="922361" cy="84205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1</a:t>
            </a:r>
            <a:endParaRPr lang="ru-RU" cap="all" dirty="0">
              <a:solidFill>
                <a:srgbClr val="CD262B"/>
              </a:solidFill>
              <a:latin typeface="SB Sans Display Semibold" panose="020B0703040504020204" pitchFamily="34" charset="0"/>
              <a:cs typeface="SB Sans Display Semibold" panose="020B07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31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912151768"/>
              </p:ext>
            </p:extLst>
          </p:nvPr>
        </p:nvGraphicFramePr>
        <p:xfrm>
          <a:off x="5812688" y="1934936"/>
          <a:ext cx="4972050" cy="3382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2008133" y="3128934"/>
            <a:ext cx="3804557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КРАЙНЕ НИЗКАЯ КОНКУРЕНЦИЯ 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НА ТОРГАХ</a:t>
            </a:r>
          </a:p>
        </p:txBody>
      </p:sp>
    </p:spTree>
    <p:extLst>
      <p:ext uri="{BB962C8B-B14F-4D97-AF65-F5344CB8AC3E}">
        <p14:creationId xmlns:p14="http://schemas.microsoft.com/office/powerpoint/2010/main" val="338025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24000" y="857250"/>
            <a:ext cx="6172201" cy="5143500"/>
          </a:xfrm>
          <a:prstGeom prst="rect">
            <a:avLst/>
          </a:prstGeom>
          <a:solidFill>
            <a:srgbClr val="CD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652" y="1131094"/>
            <a:ext cx="2261507" cy="994172"/>
          </a:xfrm>
        </p:spPr>
        <p:txBody>
          <a:bodyPr>
            <a:normAutofit/>
          </a:bodyPr>
          <a:lstStyle/>
          <a:p>
            <a:r>
              <a:rPr lang="ru-RU" sz="2400" cap="all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Причины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2652" y="2325871"/>
            <a:ext cx="2261507" cy="10541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Люди не знают</a:t>
            </a:r>
            <a:r>
              <a:rPr lang="en-US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:</a:t>
            </a:r>
          </a:p>
          <a:p>
            <a:r>
              <a:rPr lang="ru-RU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Как покупать</a:t>
            </a:r>
            <a:r>
              <a:rPr lang="en-US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?</a:t>
            </a:r>
            <a:endParaRPr lang="ru-RU" sz="1650" dirty="0">
              <a:solidFill>
                <a:schemeClr val="bg1"/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  <a:p>
            <a:r>
              <a:rPr lang="ru-RU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Где покупать</a:t>
            </a:r>
            <a:r>
              <a:rPr lang="en-US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?</a:t>
            </a:r>
            <a:endParaRPr lang="ru-RU" sz="1650" dirty="0">
              <a:solidFill>
                <a:schemeClr val="bg1"/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746" y="1447529"/>
            <a:ext cx="2390962" cy="396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1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24002" y="857250"/>
            <a:ext cx="4065815" cy="5143500"/>
          </a:xfrm>
          <a:prstGeom prst="rect">
            <a:avLst/>
          </a:prstGeom>
          <a:solidFill>
            <a:srgbClr val="CD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6911" y="1883834"/>
            <a:ext cx="3211830" cy="994172"/>
          </a:xfrm>
        </p:spPr>
        <p:txBody>
          <a:bodyPr>
            <a:normAutofit/>
          </a:bodyPr>
          <a:lstStyle/>
          <a:p>
            <a:r>
              <a:rPr lang="ru-RU" sz="2400" cap="all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Мы в </a:t>
            </a:r>
            <a:r>
              <a:rPr lang="ru-RU" sz="2400" cap="all" dirty="0" err="1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Сбере</a:t>
            </a:r>
            <a:r>
              <a:rPr lang="ru-RU" sz="2400" cap="all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 решаем это так</a:t>
            </a: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1946911" y="3284204"/>
            <a:ext cx="3270614" cy="7700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Залоги банков покупают здесь:</a:t>
            </a:r>
          </a:p>
          <a:p>
            <a:pPr marL="0" indent="0">
              <a:buNone/>
            </a:pPr>
            <a:endParaRPr lang="ru-RU" sz="1650" dirty="0">
              <a:solidFill>
                <a:schemeClr val="bg1"/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  <a:p>
            <a:pPr marL="0" indent="0">
              <a:buNone/>
            </a:pPr>
            <a:endParaRPr lang="ru-RU" sz="1650" dirty="0">
              <a:solidFill>
                <a:schemeClr val="bg1"/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246" y="1978071"/>
            <a:ext cx="2898118" cy="28981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844" y="4295410"/>
            <a:ext cx="2178969" cy="62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523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649" y="1152416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sz="2400" cap="all" dirty="0">
                <a:solidFill>
                  <a:schemeClr val="bg2">
                    <a:lumMod val="25000"/>
                  </a:schemeClr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Покупателю должно быть удобно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5778706" y="1896005"/>
            <a:ext cx="2069351" cy="3823092"/>
            <a:chOff x="8062412" y="2266760"/>
            <a:chExt cx="2421544" cy="4473765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98" b="1212"/>
            <a:stretch/>
          </p:blipFill>
          <p:spPr>
            <a:xfrm>
              <a:off x="8340918" y="2537664"/>
              <a:ext cx="1864531" cy="3931961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7036301" y="3292871"/>
              <a:ext cx="4473765" cy="2421544"/>
            </a:xfrm>
            <a:prstGeom prst="rect">
              <a:avLst/>
            </a:prstGeom>
          </p:spPr>
        </p:pic>
      </p:grpSp>
      <p:pic>
        <p:nvPicPr>
          <p:cNvPr id="7" name="Picture 6" descr="https://www.sceneone.tv/img/google_play_store2.png">
            <a:extLst>
              <a:ext uri="{FF2B5EF4-FFF2-40B4-BE49-F238E27FC236}">
                <a16:creationId xmlns:a16="http://schemas.microsoft.com/office/drawing/2014/main" id="{98AF6632-EFF9-AD42-A4BC-5C50F1C1A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4091" y="4015154"/>
            <a:ext cx="810000" cy="28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A5BB4DF-7066-2F4E-A046-CB33D972CAE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4091" y="3679448"/>
            <a:ext cx="810000" cy="24016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73" y="3165612"/>
            <a:ext cx="1134836" cy="32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6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2434" y="2899955"/>
            <a:ext cx="4754744" cy="960121"/>
          </a:xfrm>
        </p:spPr>
        <p:txBody>
          <a:bodyPr anchor="ctr">
            <a:normAutofit/>
          </a:bodyPr>
          <a:lstStyle/>
          <a:p>
            <a:r>
              <a:rPr lang="ru-RU" sz="2400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Контролировать АУ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2846">
            <a:off x="3606383" y="1830894"/>
            <a:ext cx="1126980" cy="8455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910">
            <a:off x="4763225" y="4065916"/>
            <a:ext cx="2005493" cy="11280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8511">
            <a:off x="7823417" y="1926721"/>
            <a:ext cx="2098541" cy="114764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051614" y="3018023"/>
            <a:ext cx="922361" cy="84205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37889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Выгнутая вниз стрелка 38"/>
          <p:cNvSpPr/>
          <p:nvPr/>
        </p:nvSpPr>
        <p:spPr>
          <a:xfrm flipV="1">
            <a:off x="6433698" y="2809104"/>
            <a:ext cx="1901536" cy="607754"/>
          </a:xfrm>
          <a:prstGeom prst="curvedUpArrow">
            <a:avLst>
              <a:gd name="adj1" fmla="val 33078"/>
              <a:gd name="adj2" fmla="val 50000"/>
              <a:gd name="adj3" fmla="val 14742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38" name="Выгнутая вниз стрелка 37"/>
          <p:cNvSpPr/>
          <p:nvPr/>
        </p:nvSpPr>
        <p:spPr>
          <a:xfrm>
            <a:off x="3955473" y="4024398"/>
            <a:ext cx="1901536" cy="607754"/>
          </a:xfrm>
          <a:prstGeom prst="curvedUpArrow">
            <a:avLst>
              <a:gd name="adj1" fmla="val 33078"/>
              <a:gd name="adj2" fmla="val 50000"/>
              <a:gd name="adj3" fmla="val 14742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cap="all" dirty="0">
                <a:solidFill>
                  <a:schemeClr val="bg2">
                    <a:lumMod val="25000"/>
                  </a:schemeClr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Timeline</a:t>
            </a:r>
            <a:r>
              <a:rPr lang="ru-RU" sz="2400" cap="all" dirty="0">
                <a:solidFill>
                  <a:schemeClr val="bg2">
                    <a:lumMod val="25000"/>
                  </a:schemeClr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 банкротства</a:t>
            </a:r>
          </a:p>
        </p:txBody>
      </p:sp>
      <p:sp>
        <p:nvSpPr>
          <p:cNvPr id="4" name="Овал 3"/>
          <p:cNvSpPr/>
          <p:nvPr/>
        </p:nvSpPr>
        <p:spPr>
          <a:xfrm>
            <a:off x="2091344" y="3484399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0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27514" y="3635229"/>
            <a:ext cx="255617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933007" y="34843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90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69177" y="3635229"/>
            <a:ext cx="255617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774670" y="34843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10840" y="3635229"/>
            <a:ext cx="255617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616332" y="34843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10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52502" y="3635229"/>
            <a:ext cx="255617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457995" y="34843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60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994165" y="3635229"/>
            <a:ext cx="255617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299658" y="34843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2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835828" y="3635229"/>
            <a:ext cx="255617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7141321" y="34843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30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677491" y="3635229"/>
            <a:ext cx="255617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7982983" y="34843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52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519153" y="3635229"/>
            <a:ext cx="255617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8824646" y="34843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52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360816" y="3635229"/>
            <a:ext cx="255617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9666309" y="34843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152</a:t>
            </a:r>
          </a:p>
        </p:txBody>
      </p:sp>
      <p:sp>
        <p:nvSpPr>
          <p:cNvPr id="28" name="Скругленная прямоугольная выноска 27"/>
          <p:cNvSpPr/>
          <p:nvPr/>
        </p:nvSpPr>
        <p:spPr>
          <a:xfrm>
            <a:off x="2091343" y="2487469"/>
            <a:ext cx="1128454" cy="785552"/>
          </a:xfrm>
          <a:prstGeom prst="wedgeRoundRectCallout">
            <a:avLst>
              <a:gd name="adj1" fmla="val -28590"/>
              <a:gd name="adj2" fmla="val 72817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Старт: введение конкурсного производства</a:t>
            </a: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2933006" y="4182063"/>
            <a:ext cx="1128454" cy="785552"/>
          </a:xfrm>
          <a:prstGeom prst="wedgeRoundRectCallout">
            <a:avLst>
              <a:gd name="adj1" fmla="val -28590"/>
              <a:gd name="adj2" fmla="val -72421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Проведение инвентаризации</a:t>
            </a:r>
          </a:p>
        </p:txBody>
      </p:sp>
      <p:sp>
        <p:nvSpPr>
          <p:cNvPr id="30" name="Скругленная прямоугольная выноска 29"/>
          <p:cNvSpPr/>
          <p:nvPr/>
        </p:nvSpPr>
        <p:spPr>
          <a:xfrm>
            <a:off x="3774667" y="2487469"/>
            <a:ext cx="1128454" cy="785552"/>
          </a:xfrm>
          <a:prstGeom prst="wedgeRoundRectCallout">
            <a:avLst>
              <a:gd name="adj1" fmla="val -28590"/>
              <a:gd name="adj2" fmla="val 72817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Включение сведений в ЕФРСБ</a:t>
            </a:r>
          </a:p>
        </p:txBody>
      </p:sp>
      <p:sp>
        <p:nvSpPr>
          <p:cNvPr id="31" name="Скругленная прямоугольная выноска 30"/>
          <p:cNvSpPr/>
          <p:nvPr/>
        </p:nvSpPr>
        <p:spPr>
          <a:xfrm>
            <a:off x="4616331" y="4182064"/>
            <a:ext cx="1128454" cy="785552"/>
          </a:xfrm>
          <a:prstGeom prst="wedgeRoundRectCallout">
            <a:avLst>
              <a:gd name="adj1" fmla="val -28590"/>
              <a:gd name="adj2" fmla="val -72421"/>
              <a:gd name="adj3" fmla="val 16667"/>
            </a:avLst>
          </a:prstGeom>
          <a:solidFill>
            <a:schemeClr val="bg1">
              <a:alpha val="6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Предъявление требований о проведении оценки</a:t>
            </a:r>
          </a:p>
        </p:txBody>
      </p:sp>
      <p:sp>
        <p:nvSpPr>
          <p:cNvPr id="32" name="Скругленная прямоугольная выноска 31"/>
          <p:cNvSpPr/>
          <p:nvPr/>
        </p:nvSpPr>
        <p:spPr>
          <a:xfrm>
            <a:off x="5457991" y="2487469"/>
            <a:ext cx="1128454" cy="785552"/>
          </a:xfrm>
          <a:prstGeom prst="wedgeRoundRectCallout">
            <a:avLst>
              <a:gd name="adj1" fmla="val -28590"/>
              <a:gd name="adj2" fmla="val 72817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Проведение оценки</a:t>
            </a:r>
          </a:p>
        </p:txBody>
      </p:sp>
      <p:sp>
        <p:nvSpPr>
          <p:cNvPr id="33" name="Скругленная прямоугольная выноска 32"/>
          <p:cNvSpPr/>
          <p:nvPr/>
        </p:nvSpPr>
        <p:spPr>
          <a:xfrm>
            <a:off x="6299657" y="4182064"/>
            <a:ext cx="1128454" cy="785552"/>
          </a:xfrm>
          <a:prstGeom prst="wedgeRoundRectCallout">
            <a:avLst>
              <a:gd name="adj1" fmla="val -28590"/>
              <a:gd name="adj2" fmla="val -72421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Публикация отчета об оценке</a:t>
            </a:r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7141315" y="2487468"/>
            <a:ext cx="1128454" cy="785552"/>
          </a:xfrm>
          <a:prstGeom prst="wedgeRoundRectCallout">
            <a:avLst>
              <a:gd name="adj1" fmla="val -28590"/>
              <a:gd name="adj2" fmla="val 72817"/>
              <a:gd name="adj3" fmla="val 16667"/>
            </a:avLst>
          </a:prstGeom>
          <a:solidFill>
            <a:schemeClr val="bg1">
              <a:alpha val="6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Представление предложений о порядке продажи имущества </a:t>
            </a:r>
          </a:p>
        </p:txBody>
      </p:sp>
      <p:sp>
        <p:nvSpPr>
          <p:cNvPr id="35" name="Скругленная прямоугольная выноска 34"/>
          <p:cNvSpPr/>
          <p:nvPr/>
        </p:nvSpPr>
        <p:spPr>
          <a:xfrm>
            <a:off x="7982982" y="4182064"/>
            <a:ext cx="1128454" cy="785552"/>
          </a:xfrm>
          <a:prstGeom prst="wedgeRoundRectCallout">
            <a:avLst>
              <a:gd name="adj1" fmla="val -28590"/>
              <a:gd name="adj2" fmla="val -72421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Первые торги</a:t>
            </a:r>
          </a:p>
        </p:txBody>
      </p:sp>
      <p:sp>
        <p:nvSpPr>
          <p:cNvPr id="36" name="Скругленная прямоугольная выноска 35"/>
          <p:cNvSpPr/>
          <p:nvPr/>
        </p:nvSpPr>
        <p:spPr>
          <a:xfrm>
            <a:off x="8824639" y="2487467"/>
            <a:ext cx="1128454" cy="785552"/>
          </a:xfrm>
          <a:prstGeom prst="wedgeRoundRectCallout">
            <a:avLst>
              <a:gd name="adj1" fmla="val -28590"/>
              <a:gd name="adj2" fmla="val 72817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Повторные торги</a:t>
            </a:r>
          </a:p>
        </p:txBody>
      </p:sp>
      <p:sp>
        <p:nvSpPr>
          <p:cNvPr id="37" name="Скругленная прямоугольная выноска 36"/>
          <p:cNvSpPr/>
          <p:nvPr/>
        </p:nvSpPr>
        <p:spPr>
          <a:xfrm>
            <a:off x="9388866" y="4182063"/>
            <a:ext cx="1128454" cy="785552"/>
          </a:xfrm>
          <a:prstGeom prst="wedgeRoundRectCallout">
            <a:avLst>
              <a:gd name="adj1" fmla="val -4833"/>
              <a:gd name="adj2" fmla="val -72421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Публичное предложение</a:t>
            </a:r>
          </a:p>
        </p:txBody>
      </p:sp>
    </p:spTree>
    <p:extLst>
      <p:ext uri="{BB962C8B-B14F-4D97-AF65-F5344CB8AC3E}">
        <p14:creationId xmlns:p14="http://schemas.microsoft.com/office/powerpoint/2010/main" val="380996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2434" y="2899955"/>
            <a:ext cx="4754744" cy="960121"/>
          </a:xfrm>
        </p:spPr>
        <p:txBody>
          <a:bodyPr anchor="ctr">
            <a:normAutofit/>
          </a:bodyPr>
          <a:lstStyle/>
          <a:p>
            <a:r>
              <a:rPr lang="ru-RU" sz="2400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Пытаться </a:t>
            </a:r>
            <a:r>
              <a:rPr lang="ru-RU" sz="2400" cap="all" dirty="0" err="1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запараллелить</a:t>
            </a:r>
            <a:r>
              <a:rPr lang="ru-RU" sz="2400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 процессы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2846">
            <a:off x="5823751" y="1380467"/>
            <a:ext cx="1126980" cy="8455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910">
            <a:off x="3546811" y="4287735"/>
            <a:ext cx="2005493" cy="11280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27891">
            <a:off x="7497171" y="2630615"/>
            <a:ext cx="2312242" cy="1264507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051614" y="3018023"/>
            <a:ext cx="922361" cy="84205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885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652" y="1131094"/>
            <a:ext cx="4833257" cy="994172"/>
          </a:xfrm>
        </p:spPr>
        <p:txBody>
          <a:bodyPr>
            <a:normAutofit/>
          </a:bodyPr>
          <a:lstStyle/>
          <a:p>
            <a:r>
              <a:rPr lang="ru-RU" sz="2400" cap="all" dirty="0">
                <a:solidFill>
                  <a:schemeClr val="bg2">
                    <a:lumMod val="25000"/>
                  </a:schemeClr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Что можно сделать?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2651" y="2226469"/>
            <a:ext cx="4377690" cy="326350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650" dirty="0">
                <a:solidFill>
                  <a:schemeClr val="bg2">
                    <a:lumMod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Инвентаризацию проводить раньше, если есть доступ к </a:t>
            </a:r>
            <a:r>
              <a:rPr lang="ru-RU" sz="1650" dirty="0">
                <a:solidFill>
                  <a:schemeClr val="bg2">
                    <a:lumMod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активу</a:t>
            </a:r>
            <a:endParaRPr lang="ru-RU" sz="1650" dirty="0">
              <a:solidFill>
                <a:schemeClr val="bg2">
                  <a:lumMod val="2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650" dirty="0">
                <a:solidFill>
                  <a:schemeClr val="bg2">
                    <a:lumMod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Оценку начинать сразу с </a:t>
            </a:r>
            <a:r>
              <a:rPr lang="ru-RU" sz="1650" dirty="0">
                <a:solidFill>
                  <a:schemeClr val="bg2">
                    <a:lumMod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инвентаризации</a:t>
            </a:r>
            <a:endParaRPr lang="ru-RU" sz="1650" dirty="0">
              <a:solidFill>
                <a:schemeClr val="bg2">
                  <a:lumMod val="2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507" y="1783081"/>
            <a:ext cx="2287521" cy="379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59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2434" y="2899955"/>
            <a:ext cx="4754744" cy="960121"/>
          </a:xfrm>
        </p:spPr>
        <p:txBody>
          <a:bodyPr anchor="ctr">
            <a:normAutofit/>
          </a:bodyPr>
          <a:lstStyle/>
          <a:p>
            <a:r>
              <a:rPr lang="ru-RU" sz="2400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Не спорить с оценкой</a:t>
            </a:r>
            <a:br>
              <a:rPr lang="ru-RU" sz="2400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</a:br>
            <a:r>
              <a:rPr lang="ru-RU" sz="1650" dirty="0">
                <a:solidFill>
                  <a:srgbClr val="CD262B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Если кто-то считает, что стоит дороже</a:t>
            </a:r>
            <a:endParaRPr lang="ru-RU" sz="1650" cap="all" dirty="0">
              <a:solidFill>
                <a:srgbClr val="CD262B"/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2846">
            <a:off x="8804025" y="2477200"/>
            <a:ext cx="1126980" cy="8455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910">
            <a:off x="4940069" y="4542368"/>
            <a:ext cx="2005493" cy="11280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18511">
            <a:off x="1506296" y="1251011"/>
            <a:ext cx="2098541" cy="1147640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051614" y="3018023"/>
            <a:ext cx="922361" cy="84205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4</a:t>
            </a:r>
            <a:endParaRPr lang="ru-RU" cap="all" dirty="0">
              <a:solidFill>
                <a:srgbClr val="CD262B"/>
              </a:solidFill>
              <a:latin typeface="SB Sans Display Semibold" panose="020B0703040504020204" pitchFamily="34" charset="0"/>
              <a:cs typeface="SB Sans Display Semibold" panose="020B07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84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650" y="895978"/>
            <a:ext cx="7886700" cy="994172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Спор о разногласиях</a:t>
            </a:r>
          </a:p>
        </p:txBody>
      </p:sp>
      <p:sp>
        <p:nvSpPr>
          <p:cNvPr id="6" name="Овал 5"/>
          <p:cNvSpPr/>
          <p:nvPr/>
        </p:nvSpPr>
        <p:spPr>
          <a:xfrm>
            <a:off x="2284615" y="2819098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0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20785" y="2969929"/>
            <a:ext cx="1097279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967941" y="28190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40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04111" y="2969929"/>
            <a:ext cx="1097279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5651266" y="28190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15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187436" y="2969929"/>
            <a:ext cx="1097279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7334592" y="28190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40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870761" y="2969929"/>
            <a:ext cx="1097286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9017917" y="2819097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5</a:t>
            </a:r>
            <a:endParaRPr lang="ru-RU" sz="1350" dirty="0">
              <a:solidFill>
                <a:schemeClr val="tx1"/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  <p:sp>
        <p:nvSpPr>
          <p:cNvPr id="25" name="Скругленная прямоугольная выноска 24"/>
          <p:cNvSpPr/>
          <p:nvPr/>
        </p:nvSpPr>
        <p:spPr>
          <a:xfrm>
            <a:off x="2284614" y="1822171"/>
            <a:ext cx="1128454" cy="785552"/>
          </a:xfrm>
          <a:prstGeom prst="wedgeRoundRectCallout">
            <a:avLst>
              <a:gd name="adj1" fmla="val -28590"/>
              <a:gd name="adj2" fmla="val 72817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Старт: подача заявления о разногласиях</a:t>
            </a:r>
          </a:p>
        </p:txBody>
      </p:sp>
      <p:sp>
        <p:nvSpPr>
          <p:cNvPr id="27" name="Скругленная прямоугольная выноска 26"/>
          <p:cNvSpPr/>
          <p:nvPr/>
        </p:nvSpPr>
        <p:spPr>
          <a:xfrm>
            <a:off x="3967938" y="1822170"/>
            <a:ext cx="1128454" cy="785552"/>
          </a:xfrm>
          <a:prstGeom prst="wedgeRoundRectCallout">
            <a:avLst>
              <a:gd name="adj1" fmla="val -28590"/>
              <a:gd name="adj2" fmla="val 72817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Рассмотрение заявления судом первой инстанции </a:t>
            </a:r>
          </a:p>
        </p:txBody>
      </p:sp>
      <p:sp>
        <p:nvSpPr>
          <p:cNvPr id="29" name="Скругленная прямоугольная выноска 28"/>
          <p:cNvSpPr/>
          <p:nvPr/>
        </p:nvSpPr>
        <p:spPr>
          <a:xfrm>
            <a:off x="5651262" y="1822170"/>
            <a:ext cx="1128454" cy="785552"/>
          </a:xfrm>
          <a:prstGeom prst="wedgeRoundRectCallout">
            <a:avLst>
              <a:gd name="adj1" fmla="val -28590"/>
              <a:gd name="adj2" fmla="val 72817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Получение судом апелляционной жалобы </a:t>
            </a:r>
          </a:p>
        </p:txBody>
      </p:sp>
      <p:sp>
        <p:nvSpPr>
          <p:cNvPr id="31" name="Скругленная прямоугольная выноска 30"/>
          <p:cNvSpPr/>
          <p:nvPr/>
        </p:nvSpPr>
        <p:spPr>
          <a:xfrm>
            <a:off x="7334586" y="1822169"/>
            <a:ext cx="1128454" cy="785552"/>
          </a:xfrm>
          <a:prstGeom prst="wedgeRoundRectCallout">
            <a:avLst>
              <a:gd name="adj1" fmla="val -28590"/>
              <a:gd name="adj2" fmla="val 72817"/>
              <a:gd name="adj3" fmla="val 16667"/>
            </a:avLst>
          </a:prstGeom>
          <a:solidFill>
            <a:schemeClr val="bg1">
              <a:alpha val="6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Рассмотрение апелляционной жалобы</a:t>
            </a:r>
          </a:p>
        </p:txBody>
      </p:sp>
      <p:sp>
        <p:nvSpPr>
          <p:cNvPr id="33" name="Скругленная прямоугольная выноска 32"/>
          <p:cNvSpPr/>
          <p:nvPr/>
        </p:nvSpPr>
        <p:spPr>
          <a:xfrm>
            <a:off x="9017910" y="1822168"/>
            <a:ext cx="1128454" cy="785552"/>
          </a:xfrm>
          <a:prstGeom prst="wedgeRoundRectCallout">
            <a:avLst>
              <a:gd name="adj1" fmla="val -28590"/>
              <a:gd name="adj2" fmla="val 72817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Публикация</a:t>
            </a:r>
          </a:p>
        </p:txBody>
      </p:sp>
      <p:sp>
        <p:nvSpPr>
          <p:cNvPr id="36" name="Заголовок 1"/>
          <p:cNvSpPr txBox="1">
            <a:spLocks/>
          </p:cNvSpPr>
          <p:nvPr/>
        </p:nvSpPr>
        <p:spPr>
          <a:xfrm>
            <a:off x="2152650" y="3333846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Торги с высокой ценой</a:t>
            </a:r>
          </a:p>
        </p:txBody>
      </p:sp>
      <p:sp>
        <p:nvSpPr>
          <p:cNvPr id="37" name="Овал 36"/>
          <p:cNvSpPr/>
          <p:nvPr/>
        </p:nvSpPr>
        <p:spPr>
          <a:xfrm>
            <a:off x="2284615" y="4177190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0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820785" y="4328020"/>
            <a:ext cx="1097279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3967941" y="4177189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52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4504111" y="4328020"/>
            <a:ext cx="1097279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5651266" y="4177189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52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6187436" y="4328020"/>
            <a:ext cx="1097279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7334592" y="4177189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122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7870761" y="4328020"/>
            <a:ext cx="1097286" cy="1846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tx1"/>
              </a:solidFill>
            </a:endParaRPr>
          </a:p>
        </p:txBody>
      </p:sp>
      <p:sp>
        <p:nvSpPr>
          <p:cNvPr id="45" name="Овал 44"/>
          <p:cNvSpPr/>
          <p:nvPr/>
        </p:nvSpPr>
        <p:spPr>
          <a:xfrm>
            <a:off x="9017917" y="4177189"/>
            <a:ext cx="486295" cy="486295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135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30</a:t>
            </a:r>
          </a:p>
        </p:txBody>
      </p:sp>
      <p:sp>
        <p:nvSpPr>
          <p:cNvPr id="46" name="Скругленная прямоугольная выноска 45"/>
          <p:cNvSpPr/>
          <p:nvPr/>
        </p:nvSpPr>
        <p:spPr>
          <a:xfrm>
            <a:off x="2284614" y="4870912"/>
            <a:ext cx="1128454" cy="785552"/>
          </a:xfrm>
          <a:prstGeom prst="wedgeRoundRectCallout">
            <a:avLst>
              <a:gd name="adj1" fmla="val -28590"/>
              <a:gd name="adj2" fmla="val -72421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Публикация о торгах</a:t>
            </a:r>
          </a:p>
        </p:txBody>
      </p:sp>
      <p:sp>
        <p:nvSpPr>
          <p:cNvPr id="48" name="Скругленная прямоугольная выноска 47"/>
          <p:cNvSpPr/>
          <p:nvPr/>
        </p:nvSpPr>
        <p:spPr>
          <a:xfrm>
            <a:off x="3967938" y="4870911"/>
            <a:ext cx="1128454" cy="785552"/>
          </a:xfrm>
          <a:prstGeom prst="wedgeRoundRectCallout">
            <a:avLst>
              <a:gd name="adj1" fmla="val -28590"/>
              <a:gd name="adj2" fmla="val -72421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Первые торги</a:t>
            </a:r>
          </a:p>
        </p:txBody>
      </p:sp>
      <p:sp>
        <p:nvSpPr>
          <p:cNvPr id="49" name="Скругленная прямоугольная выноска 48"/>
          <p:cNvSpPr/>
          <p:nvPr/>
        </p:nvSpPr>
        <p:spPr>
          <a:xfrm>
            <a:off x="5651779" y="4870911"/>
            <a:ext cx="1128454" cy="785552"/>
          </a:xfrm>
          <a:prstGeom prst="wedgeRoundRectCallout">
            <a:avLst>
              <a:gd name="adj1" fmla="val -28590"/>
              <a:gd name="adj2" fmla="val -72421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Повторные торги</a:t>
            </a:r>
          </a:p>
        </p:txBody>
      </p:sp>
      <p:sp>
        <p:nvSpPr>
          <p:cNvPr id="50" name="Скругленная прямоугольная выноска 49"/>
          <p:cNvSpPr/>
          <p:nvPr/>
        </p:nvSpPr>
        <p:spPr>
          <a:xfrm>
            <a:off x="7334586" y="4870910"/>
            <a:ext cx="1128454" cy="785552"/>
          </a:xfrm>
          <a:prstGeom prst="wedgeRoundRectCallout">
            <a:avLst>
              <a:gd name="adj1" fmla="val -28590"/>
              <a:gd name="adj2" fmla="val -72421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Публичное предложение</a:t>
            </a:r>
          </a:p>
        </p:txBody>
      </p:sp>
      <p:sp>
        <p:nvSpPr>
          <p:cNvPr id="51" name="Скругленная прямоугольная выноска 50"/>
          <p:cNvSpPr/>
          <p:nvPr/>
        </p:nvSpPr>
        <p:spPr>
          <a:xfrm>
            <a:off x="9017910" y="4870909"/>
            <a:ext cx="1128454" cy="785552"/>
          </a:xfrm>
          <a:prstGeom prst="wedgeRoundRectCallout">
            <a:avLst>
              <a:gd name="adj1" fmla="val -28590"/>
              <a:gd name="adj2" fmla="val -72421"/>
              <a:gd name="adj3" fmla="val 16667"/>
            </a:avLst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" rIns="27000" rtlCol="0" anchor="ctr"/>
          <a:lstStyle/>
          <a:p>
            <a:pPr algn="ctr"/>
            <a:r>
              <a:rPr lang="ru-RU" sz="900" dirty="0">
                <a:solidFill>
                  <a:schemeClr val="tx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Оплата лота</a:t>
            </a:r>
          </a:p>
        </p:txBody>
      </p:sp>
    </p:spTree>
    <p:extLst>
      <p:ext uri="{BB962C8B-B14F-4D97-AF65-F5344CB8AC3E}">
        <p14:creationId xmlns:p14="http://schemas.microsoft.com/office/powerpoint/2010/main" val="239530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2434" y="2899955"/>
            <a:ext cx="4754744" cy="960121"/>
          </a:xfrm>
        </p:spPr>
        <p:txBody>
          <a:bodyPr anchor="ctr">
            <a:normAutofit/>
          </a:bodyPr>
          <a:lstStyle/>
          <a:p>
            <a:r>
              <a:rPr lang="ru-RU" sz="2400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НЕ ЗАТЯГИВАТЬ ПРОЦЕДУРУ БАНКРОТСТВА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2846">
            <a:off x="3339281" y="1632085"/>
            <a:ext cx="1126980" cy="8455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0910">
            <a:off x="7899836" y="2212335"/>
            <a:ext cx="2005493" cy="112809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74818">
            <a:off x="4849328" y="4242257"/>
            <a:ext cx="2407415" cy="1316555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051614" y="3018023"/>
            <a:ext cx="922361" cy="84205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cap="all" dirty="0">
                <a:solidFill>
                  <a:srgbClr val="CD262B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8730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651" y="1131094"/>
            <a:ext cx="6167005" cy="994172"/>
          </a:xfrm>
        </p:spPr>
        <p:txBody>
          <a:bodyPr>
            <a:normAutofit/>
          </a:bodyPr>
          <a:lstStyle/>
          <a:p>
            <a:r>
              <a:rPr lang="ru-RU" sz="2400" cap="all" dirty="0">
                <a:solidFill>
                  <a:schemeClr val="bg2">
                    <a:lumMod val="25000"/>
                  </a:schemeClr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КАК ЭТО РЕАЛИЗОВАТЬ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2651" y="2226469"/>
            <a:ext cx="5898918" cy="326350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ru-RU" sz="1650" dirty="0">
                <a:solidFill>
                  <a:schemeClr val="bg2">
                    <a:lumMod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Заявление в суд об обособленном споре направлять только при наличии реальных перспектив поступления имущества в конкурсную массу</a:t>
            </a:r>
          </a:p>
          <a:p>
            <a:pPr>
              <a:lnSpc>
                <a:spcPct val="150000"/>
              </a:lnSpc>
            </a:pPr>
            <a:r>
              <a:rPr lang="ru-RU" sz="1650" dirty="0">
                <a:solidFill>
                  <a:schemeClr val="bg2">
                    <a:lumMod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Требование о выплате залоговой выручки с резервированием денег для налогов</a:t>
            </a:r>
          </a:p>
          <a:p>
            <a:pPr>
              <a:lnSpc>
                <a:spcPct val="150000"/>
              </a:lnSpc>
            </a:pPr>
            <a:r>
              <a:rPr lang="ru-RU" sz="1650" dirty="0">
                <a:solidFill>
                  <a:schemeClr val="bg2">
                    <a:lumMod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После реализации имущества направлять АУ требование о созыве собрания кредиторов по </a:t>
            </a:r>
            <a:r>
              <a:rPr lang="ru-RU" sz="1650" dirty="0">
                <a:solidFill>
                  <a:schemeClr val="bg2">
                    <a:lumMod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завершении </a:t>
            </a:r>
            <a:r>
              <a:rPr lang="ru-RU" sz="1650" dirty="0">
                <a:solidFill>
                  <a:schemeClr val="bg2">
                    <a:lumMod val="25000"/>
                  </a:schemeClr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процедуры банкротства</a:t>
            </a:r>
          </a:p>
          <a:p>
            <a:pPr>
              <a:lnSpc>
                <a:spcPct val="150000"/>
              </a:lnSpc>
            </a:pPr>
            <a:endParaRPr lang="ru-RU" sz="1650" dirty="0">
              <a:solidFill>
                <a:schemeClr val="bg2">
                  <a:lumMod val="25000"/>
                </a:schemeClr>
              </a:solidFill>
              <a:latin typeface="SB Sans Display Light" panose="020B0303040504020204" pitchFamily="34" charset="0"/>
              <a:cs typeface="SB Sans Display Light" panose="020B03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554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24000" y="857250"/>
            <a:ext cx="4781006" cy="5143500"/>
          </a:xfrm>
          <a:prstGeom prst="rect">
            <a:avLst/>
          </a:prstGeom>
          <a:solidFill>
            <a:srgbClr val="CD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2652" y="1131094"/>
            <a:ext cx="2261507" cy="994172"/>
          </a:xfrm>
        </p:spPr>
        <p:txBody>
          <a:bodyPr>
            <a:normAutofit/>
          </a:bodyPr>
          <a:lstStyle/>
          <a:p>
            <a:r>
              <a:rPr lang="ru-RU" sz="2400" cap="all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ИТОГО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2650" y="2325869"/>
            <a:ext cx="3603716" cy="2690268"/>
          </a:xfrm>
        </p:spPr>
        <p:txBody>
          <a:bodyPr>
            <a:normAutofit/>
          </a:bodyPr>
          <a:lstStyle/>
          <a:p>
            <a:r>
              <a:rPr lang="ru-RU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Начинать </a:t>
            </a:r>
            <a:r>
              <a:rPr lang="ru-RU" sz="1650" dirty="0" err="1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маркетировать</a:t>
            </a:r>
            <a:r>
              <a:rPr lang="ru-RU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раньше</a:t>
            </a:r>
          </a:p>
          <a:p>
            <a:r>
              <a:rPr lang="ru-RU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Контролировать АУ</a:t>
            </a:r>
          </a:p>
          <a:p>
            <a:r>
              <a:rPr lang="ru-RU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Пытаться </a:t>
            </a:r>
            <a:r>
              <a:rPr lang="ru-RU" sz="1650" dirty="0" err="1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запараллелить</a:t>
            </a:r>
            <a:r>
              <a:rPr lang="ru-RU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 процессы</a:t>
            </a:r>
          </a:p>
          <a:p>
            <a:r>
              <a:rPr lang="ru-RU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Не спорить с оценкой</a:t>
            </a:r>
          </a:p>
          <a:p>
            <a:r>
              <a:rPr lang="ru-RU" sz="165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Не затягивать процедуру банкротства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805" y="1798096"/>
            <a:ext cx="2646461" cy="374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84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1132" y="2054136"/>
            <a:ext cx="2761793" cy="276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04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5E6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24001" y="857250"/>
            <a:ext cx="4630783" cy="5143500"/>
          </a:xfrm>
          <a:prstGeom prst="rect">
            <a:avLst/>
          </a:prstGeom>
          <a:solidFill>
            <a:srgbClr val="CD2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515" y="1875344"/>
            <a:ext cx="2646461" cy="37458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02017" y="2886059"/>
            <a:ext cx="1590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SB Sans Display Semibold" panose="020B0703040504020204" pitchFamily="34" charset="0"/>
                <a:cs typeface="SB Sans Display Semibold" panose="020B0703040504020204" pitchFamily="34" charset="0"/>
              </a:rPr>
              <a:t>LEVEL 80.</a:t>
            </a:r>
            <a:endParaRPr lang="ru-RU" sz="2400" dirty="0">
              <a:solidFill>
                <a:schemeClr val="bg1"/>
              </a:solidFill>
              <a:latin typeface="SB Sans Display Semibold" panose="020B0703040504020204" pitchFamily="34" charset="0"/>
              <a:cs typeface="SB Sans Display Semibold" panose="020B07030405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02016" y="3448170"/>
            <a:ext cx="318484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dirty="0">
                <a:solidFill>
                  <a:schemeClr val="bg1"/>
                </a:solidFill>
                <a:latin typeface="SB Sans Display Light" panose="020B0303040504020204" pitchFamily="34" charset="0"/>
                <a:cs typeface="SB Sans Display Light" panose="020B0303040504020204" pitchFamily="34" charset="0"/>
              </a:rPr>
              <a:t>Как быстрее реализовать имущество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2846">
            <a:off x="3963205" y="1209655"/>
            <a:ext cx="1126980" cy="84550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1914">
            <a:off x="2014332" y="4519820"/>
            <a:ext cx="2005493" cy="112809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01261" y="2648778"/>
            <a:ext cx="3876260" cy="1351722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174" y="1237989"/>
            <a:ext cx="795569" cy="2273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4579">
            <a:off x="5044121" y="4126101"/>
            <a:ext cx="2598587" cy="142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67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1940</TotalTime>
  <Words>290</Words>
  <Application>Microsoft Office PowerPoint</Application>
  <PresentationFormat>Широкоэкранный</PresentationFormat>
  <Paragraphs>96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SB Sans Display Light</vt:lpstr>
      <vt:lpstr>SB Sans Display Semibold</vt:lpstr>
      <vt:lpstr>Тема Office</vt:lpstr>
      <vt:lpstr>Презентация PowerPoint</vt:lpstr>
      <vt:lpstr>Возврат в банкротстве</vt:lpstr>
      <vt:lpstr>УДОВЛЕТВОРЕНИЕ ЗАЛОГОВЫХ ТРЕБОВАНИЙ</vt:lpstr>
      <vt:lpstr>Сроки процедуры банкротства</vt:lpstr>
      <vt:lpstr>этапы банкротных торгов</vt:lpstr>
      <vt:lpstr>Презентация PowerPoint</vt:lpstr>
      <vt:lpstr>Презентация PowerPoint</vt:lpstr>
      <vt:lpstr>САМЫЙ ПОПУЛЯРНЫЙ ЛОТ</vt:lpstr>
      <vt:lpstr>Начинать маркетировать раньше</vt:lpstr>
      <vt:lpstr>Презентация PowerPoint</vt:lpstr>
      <vt:lpstr>Причины</vt:lpstr>
      <vt:lpstr>Мы в Сбере решаем это так</vt:lpstr>
      <vt:lpstr>Покупателю должно быть удобно</vt:lpstr>
      <vt:lpstr>Контролировать АУ</vt:lpstr>
      <vt:lpstr>Timeline банкротства</vt:lpstr>
      <vt:lpstr>Пытаться запараллелить процессы</vt:lpstr>
      <vt:lpstr>Что можно сделать?</vt:lpstr>
      <vt:lpstr>Не спорить с оценкой Если кто-то считает, что стоит дороже</vt:lpstr>
      <vt:lpstr>Спор о разногласиях</vt:lpstr>
      <vt:lpstr>НЕ ЗАТЯГИВАТЬ ПРОЦЕДУРУ БАНКРОТСТВА</vt:lpstr>
      <vt:lpstr>КАК ЭТО РЕАЛИЗОВАТЬ</vt:lpstr>
      <vt:lpstr>ИТОГО</vt:lpstr>
      <vt:lpstr>Презентация PowerPoint</vt:lpstr>
      <vt:lpstr>Презентация PowerPoint</vt:lpstr>
    </vt:vector>
  </TitlesOfParts>
  <Company>ПАО Сбербанк России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Поломарчук Максим Андреевич</dc:creator>
  <cp:lastModifiedBy>Admin</cp:lastModifiedBy>
  <cp:revision>44</cp:revision>
  <dcterms:created xsi:type="dcterms:W3CDTF">2022-06-20T06:16:26Z</dcterms:created>
  <dcterms:modified xsi:type="dcterms:W3CDTF">2022-08-04T05:30:34Z</dcterms:modified>
</cp:coreProperties>
</file>