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7" r:id="rId2"/>
    <p:sldId id="293" r:id="rId3"/>
    <p:sldId id="328" r:id="rId4"/>
    <p:sldId id="297" r:id="rId5"/>
    <p:sldId id="329" r:id="rId6"/>
    <p:sldId id="305" r:id="rId7"/>
    <p:sldId id="306" r:id="rId8"/>
    <p:sldId id="307" r:id="rId9"/>
    <p:sldId id="311" r:id="rId10"/>
    <p:sldId id="325" r:id="rId11"/>
    <p:sldId id="324" r:id="rId12"/>
    <p:sldId id="327" r:id="rId13"/>
    <p:sldId id="321" r:id="rId14"/>
    <p:sldId id="316" r:id="rId15"/>
    <p:sldId id="317" r:id="rId16"/>
    <p:sldId id="29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686"/>
  </p:normalViewPr>
  <p:slideViewPr>
    <p:cSldViewPr snapToGrid="0" snapToObjects="1">
      <p:cViewPr varScale="1">
        <p:scale>
          <a:sx n="105" d="100"/>
          <a:sy n="105" d="100"/>
        </p:scale>
        <p:origin x="5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4" y="1380074"/>
            <a:ext cx="8574623" cy="2616199"/>
          </a:xfrm>
        </p:spPr>
        <p:txBody>
          <a:bodyPr anchor="b">
            <a:normAutofit/>
          </a:bodyPr>
          <a:lstStyle>
            <a:lvl1pPr algn="r">
              <a:defRPr sz="45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80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1575">
                <a:solidFill>
                  <a:schemeClr val="tx1"/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5" y="5883281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51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61" y="5867137"/>
            <a:ext cx="551167" cy="365125"/>
          </a:xfrm>
        </p:spPr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804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81" y="2666999"/>
            <a:ext cx="8930747" cy="2110382"/>
          </a:xfrm>
        </p:spPr>
        <p:txBody>
          <a:bodyPr anchor="b"/>
          <a:lstStyle>
            <a:lvl1pPr algn="r">
              <a:defRPr sz="3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9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500">
                <a:solidFill>
                  <a:schemeClr val="tx1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01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6" y="685806"/>
            <a:ext cx="10018713" cy="17525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7" y="2667005"/>
            <a:ext cx="4895055" cy="3124201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350"/>
            </a:lvl1pPr>
            <a:lvl2pPr>
              <a:buClr>
                <a:schemeClr val="accent1">
                  <a:lumMod val="75000"/>
                </a:schemeClr>
              </a:buClr>
              <a:defRPr sz="1200"/>
            </a:lvl2pPr>
            <a:lvl3pPr>
              <a:buClr>
                <a:schemeClr val="accent1">
                  <a:lumMod val="75000"/>
                </a:schemeClr>
              </a:buClr>
              <a:defRPr sz="1050"/>
            </a:lvl3pPr>
            <a:lvl4pPr>
              <a:buClr>
                <a:schemeClr val="accent1">
                  <a:lumMod val="75000"/>
                </a:schemeClr>
              </a:buClr>
              <a:defRPr sz="900"/>
            </a:lvl4pPr>
            <a:lvl5pPr>
              <a:buClr>
                <a:schemeClr val="accent1">
                  <a:lumMod val="75000"/>
                </a:schemeClr>
              </a:buCl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350"/>
            </a:lvl1pPr>
            <a:lvl2pPr>
              <a:buClr>
                <a:schemeClr val="accent1">
                  <a:lumMod val="75000"/>
                </a:schemeClr>
              </a:buClr>
              <a:defRPr sz="1200"/>
            </a:lvl2pPr>
            <a:lvl3pPr>
              <a:buClr>
                <a:schemeClr val="accent1">
                  <a:lumMod val="75000"/>
                </a:schemeClr>
              </a:buClr>
              <a:defRPr sz="1050"/>
            </a:lvl3pPr>
            <a:lvl4pPr>
              <a:buClr>
                <a:schemeClr val="accent1">
                  <a:lumMod val="75000"/>
                </a:schemeClr>
              </a:buClr>
              <a:defRPr sz="900"/>
            </a:lvl4pPr>
            <a:lvl5pPr>
              <a:buClr>
                <a:schemeClr val="accent1">
                  <a:lumMod val="75000"/>
                </a:schemeClr>
              </a:buCl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128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>
                    <a:lumMod val="75000"/>
                  </a:schemeClr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350"/>
            </a:lvl1pPr>
            <a:lvl2pPr>
              <a:buClr>
                <a:schemeClr val="accent1">
                  <a:lumMod val="75000"/>
                </a:schemeClr>
              </a:buClr>
              <a:defRPr sz="1200"/>
            </a:lvl2pPr>
            <a:lvl3pPr>
              <a:buClr>
                <a:schemeClr val="accent1">
                  <a:lumMod val="75000"/>
                </a:schemeClr>
              </a:buClr>
              <a:defRPr sz="1050"/>
            </a:lvl3pPr>
            <a:lvl4pPr>
              <a:buClr>
                <a:schemeClr val="accent1">
                  <a:lumMod val="75000"/>
                </a:schemeClr>
              </a:buClr>
              <a:defRPr sz="900"/>
            </a:lvl4pPr>
            <a:lvl5pPr>
              <a:buClr>
                <a:schemeClr val="accent1">
                  <a:lumMod val="75000"/>
                </a:schemeClr>
              </a:buCl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92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>
                    <a:lumMod val="75000"/>
                  </a:schemeClr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350"/>
            </a:lvl1pPr>
            <a:lvl2pPr>
              <a:buClr>
                <a:schemeClr val="accent1">
                  <a:lumMod val="75000"/>
                </a:schemeClr>
              </a:buClr>
              <a:defRPr sz="1200"/>
            </a:lvl2pPr>
            <a:lvl3pPr>
              <a:buClr>
                <a:schemeClr val="accent1">
                  <a:lumMod val="75000"/>
                </a:schemeClr>
              </a:buClr>
              <a:defRPr sz="1050"/>
            </a:lvl3pPr>
            <a:lvl4pPr>
              <a:buClr>
                <a:schemeClr val="accent1">
                  <a:lumMod val="75000"/>
                </a:schemeClr>
              </a:buClr>
              <a:defRPr sz="900"/>
            </a:lvl4pPr>
            <a:lvl5pPr>
              <a:buClr>
                <a:schemeClr val="accent1">
                  <a:lumMod val="75000"/>
                </a:schemeClr>
              </a:buCl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34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693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803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6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7" y="685805"/>
            <a:ext cx="6240991" cy="5105401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6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98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7" y="1752599"/>
            <a:ext cx="5426159" cy="13716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5" y="914400"/>
            <a:ext cx="3280975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1200"/>
            </a:lvl2pPr>
            <a:lvl3pPr marL="685783" indent="0">
              <a:buNone/>
              <a:defRPr sz="1200"/>
            </a:lvl3pPr>
            <a:lvl4pPr marL="1028675" indent="0">
              <a:buNone/>
              <a:defRPr sz="1200"/>
            </a:lvl4pPr>
            <a:lvl5pPr marL="1371566" indent="0">
              <a:buNone/>
              <a:defRPr sz="1200"/>
            </a:lvl5pPr>
            <a:lvl6pPr marL="1714457" indent="0">
              <a:buNone/>
              <a:defRPr sz="1200"/>
            </a:lvl6pPr>
            <a:lvl7pPr marL="2057348" indent="0">
              <a:buNone/>
              <a:defRPr sz="1200"/>
            </a:lvl7pPr>
            <a:lvl8pPr marL="2400240" indent="0">
              <a:buNone/>
              <a:defRPr sz="1200"/>
            </a:lvl8pPr>
            <a:lvl9pPr marL="2743132" indent="0">
              <a:buNone/>
              <a:defRPr sz="1200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7" y="3124199"/>
            <a:ext cx="542615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20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5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892" indent="0">
              <a:buNone/>
              <a:defRPr sz="1200"/>
            </a:lvl2pPr>
            <a:lvl3pPr marL="685783" indent="0">
              <a:buNone/>
              <a:defRPr sz="1200"/>
            </a:lvl3pPr>
            <a:lvl4pPr marL="1028675" indent="0">
              <a:buNone/>
              <a:defRPr sz="1200"/>
            </a:lvl4pPr>
            <a:lvl5pPr marL="1371566" indent="0">
              <a:buNone/>
              <a:defRPr sz="1200"/>
            </a:lvl5pPr>
            <a:lvl6pPr marL="1714457" indent="0">
              <a:buNone/>
              <a:defRPr sz="1200"/>
            </a:lvl6pPr>
            <a:lvl7pPr marL="2057348" indent="0">
              <a:buNone/>
              <a:defRPr sz="1200"/>
            </a:lvl7pPr>
            <a:lvl8pPr marL="2400240" indent="0">
              <a:buNone/>
              <a:defRPr sz="1200"/>
            </a:lvl8pPr>
            <a:lvl9pPr marL="2743132" indent="0">
              <a:buNone/>
              <a:defRPr sz="1200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5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7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6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519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5" y="685801"/>
            <a:ext cx="8990012" cy="2743199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5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350"/>
            </a:lvl1pPr>
            <a:lvl2pPr marL="342892" indent="0">
              <a:buFontTx/>
              <a:buNone/>
              <a:defRPr/>
            </a:lvl2pPr>
            <a:lvl3pPr marL="685783" indent="0">
              <a:buFontTx/>
              <a:buNone/>
              <a:defRPr/>
            </a:lvl3pPr>
            <a:lvl4pPr marL="1028675" indent="0">
              <a:buFontTx/>
              <a:buNone/>
              <a:defRPr/>
            </a:lvl4pPr>
            <a:lvl5pPr marL="1371566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5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85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2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5" y="4777381"/>
            <a:ext cx="1001871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500">
                <a:solidFill>
                  <a:schemeClr val="tx1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589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5" y="685801"/>
            <a:ext cx="8990012" cy="2743199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7" y="3886200"/>
            <a:ext cx="10018711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1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5" y="4775200"/>
            <a:ext cx="10018711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350">
                <a:solidFill>
                  <a:schemeClr val="tx1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629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6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6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1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6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2581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339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60" y="685800"/>
            <a:ext cx="1770369" cy="5105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5" y="685800"/>
            <a:ext cx="8019743" cy="5105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47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3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6" y="685806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4" y="2667005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81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963F872-F478-7240-95CF-BBD0ADDF98D6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84" y="5883281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61" y="5883281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BD6AE23-4584-4C4A-AF85-FDDFCFFA5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15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342892" rtl="0" eaLnBrk="1" latinLnBrk="0" hangingPunct="1">
        <a:spcBef>
          <a:spcPct val="0"/>
        </a:spcBef>
        <a:buNone/>
        <a:defRPr sz="3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08" indent="-214308" algn="l" defTabSz="342892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57199" indent="-214308" algn="l" defTabSz="342892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5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00091" indent="-214308" algn="l" defTabSz="342892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3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157259" indent="-128585" algn="l" defTabSz="342892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00151" indent="-128585" algn="l" defTabSz="342892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03" indent="-171446" algn="l" defTabSz="342892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mnin.ru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2666" y="1366052"/>
            <a:ext cx="6619289" cy="1884599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7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ИСПОЛНИТЕЛЬСКИЙ ИММУНИТЕТ</a:t>
            </a:r>
            <a:br>
              <a:rPr lang="ru-RU" sz="27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7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ЕДИНСТВЕННОГО ЖИЛЬЯ </a:t>
            </a:r>
            <a:br>
              <a:rPr lang="ru-RU" sz="27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7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ПРИ БАНКРОТСТВЕ</a:t>
            </a:r>
            <a:endParaRPr lang="en-US" sz="2700" b="1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415951"/>
            <a:ext cx="6878256" cy="1241822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1200" b="1" dirty="0">
                <a:latin typeface="Raleway" charset="0"/>
                <a:ea typeface="Raleway" charset="0"/>
                <a:cs typeface="Raleway" charset="0"/>
              </a:rPr>
              <a:t>                                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В ПРАКТИКЕ ВЫСШИХ СУДОВ</a:t>
            </a:r>
            <a:endParaRPr lang="en-US" sz="1200" b="1" dirty="0">
              <a:solidFill>
                <a:schemeClr val="accent1">
                  <a:lumMod val="7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pic>
        <p:nvPicPr>
          <p:cNvPr id="6" name="S_DOMNIN_LOGO.png" descr="S_DOMNIN_LOGO.png">
            <a:extLst>
              <a:ext uri="{FF2B5EF4-FFF2-40B4-BE49-F238E27FC236}">
                <a16:creationId xmlns:a16="http://schemas.microsoft.com/office/drawing/2014/main" id="{A21A6FC8-8749-8944-989C-3AF943661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05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7629" y="3503631"/>
            <a:ext cx="1967826" cy="1514141"/>
          </a:xfrm>
          <a:prstGeom prst="rect">
            <a:avLst/>
          </a:prstGeom>
          <a:noFill/>
          <a:ln w="0">
            <a:solidFill>
              <a:schemeClr val="bg2">
                <a:lumMod val="50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157478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71" y="857254"/>
            <a:ext cx="7909232" cy="1314449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Постановление Конституционного Суда РФ от 14.05.2012 № 11-п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90430" y="1616389"/>
            <a:ext cx="7645908" cy="5147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08" indent="-214308" algn="just" fontAlgn="base">
              <a:buFontTx/>
              <a:buChar char="-"/>
            </a:pPr>
            <a:r>
              <a:rPr lang="ru-RU" sz="1350" dirty="0">
                <a:latin typeface="Raleway" charset="0"/>
                <a:ea typeface="Raleway" charset="0"/>
                <a:cs typeface="Raleway" charset="0"/>
              </a:rPr>
              <a:t>право собственности на жилое помещение, являющееся для гражданина и членов его семьи единственным пригодным для постоянного проживания, не может рассматриваться как исключительно экономическое право, поскольку выполняет социально значимую функцию и обеспечивает гражданину реализацию ряда основных прав и свобод, гарантированных Конституцией РФ</a:t>
            </a:r>
          </a:p>
          <a:p>
            <a:pPr marL="214308" indent="-214308" algn="just" fontAlgn="base">
              <a:buFontTx/>
              <a:buChar char="-"/>
            </a:pPr>
            <a:endParaRPr lang="ru-RU" sz="1350" dirty="0">
              <a:latin typeface="Raleway" charset="0"/>
              <a:ea typeface="Raleway" charset="0"/>
              <a:cs typeface="Raleway" charset="0"/>
            </a:endParaRPr>
          </a:p>
          <a:p>
            <a:pPr marL="214308" indent="-214308" algn="just" fontAlgn="base">
              <a:buFontTx/>
              <a:buChar char="-"/>
            </a:pPr>
            <a:r>
              <a:rPr lang="ru-RU" sz="13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имущественный (исполнительский) иммунитет в отношении жилых помещений, предназначен не для того, чтобы в любом случае сохранить за гражданином-должником принадлежащее ему на праве собственности жилое помещение</a:t>
            </a:r>
            <a:r>
              <a:rPr lang="ru-RU" sz="1350" dirty="0">
                <a:latin typeface="Raleway" charset="0"/>
                <a:ea typeface="Raleway" charset="0"/>
                <a:cs typeface="Raleway" charset="0"/>
              </a:rPr>
              <a:t>, а для того, чтобы, не допуская нарушения самого существа конституционного права на жилище и умаления человеческого достоинства, гарантировать гражданину-должнику и членам его семьи уровень обеспеченности жильем, необходимый для нормального существования</a:t>
            </a:r>
          </a:p>
          <a:p>
            <a:pPr marL="214308" indent="-214308" algn="just" fontAlgn="base">
              <a:buFontTx/>
              <a:buChar char="-"/>
            </a:pPr>
            <a:endParaRPr lang="ru-RU" sz="1350" dirty="0">
              <a:latin typeface="Raleway" charset="0"/>
              <a:ea typeface="Raleway" charset="0"/>
              <a:cs typeface="Raleway" charset="0"/>
            </a:endParaRPr>
          </a:p>
          <a:p>
            <a:pPr marL="214308" indent="-214308" algn="just" fontAlgn="base">
              <a:buFontTx/>
              <a:buChar char="-"/>
            </a:pPr>
            <a:r>
              <a:rPr lang="ru-RU" sz="1350" dirty="0">
                <a:latin typeface="Raleway" charset="0"/>
                <a:ea typeface="Raleway" charset="0"/>
                <a:cs typeface="Raleway" charset="0"/>
              </a:rPr>
              <a:t>распространение на подобные жилые помещения безусловного имущественного (исполнительского) иммунитета означало бы не столько стремление защитить конституционное право гражданина-должника и членов его семьи на жилище, сколько соблюдение исключительно имущественных интересов должника в ущерб интересам взыскателя</a:t>
            </a:r>
          </a:p>
          <a:p>
            <a:pPr marL="257168" indent="-257168" algn="just">
              <a:buAutoNum type="arabicParenR"/>
            </a:pPr>
            <a:endParaRPr lang="ru-RU" sz="1200" dirty="0">
              <a:latin typeface="Raleway" charset="0"/>
              <a:ea typeface="Raleway" charset="0"/>
              <a:cs typeface="Raleway" charset="0"/>
            </a:endParaRPr>
          </a:p>
          <a:p>
            <a:pPr algn="just" fontAlgn="base"/>
            <a:r>
              <a:rPr lang="ru-RU" sz="1200" b="1" dirty="0">
                <a:latin typeface="Raleway" charset="0"/>
                <a:ea typeface="Raleway" charset="0"/>
                <a:cs typeface="Raleway" charset="0"/>
              </a:rPr>
              <a:t>	 </a:t>
            </a:r>
          </a:p>
          <a:p>
            <a:pPr indent="337177" algn="just"/>
            <a:endParaRPr lang="ru-RU" sz="1350" b="1" dirty="0">
              <a:latin typeface="Raleway" charset="0"/>
              <a:ea typeface="Raleway" charset="0"/>
              <a:cs typeface="Raleway" charset="0"/>
            </a:endParaRPr>
          </a:p>
          <a:p>
            <a:pPr indent="337177" algn="just"/>
            <a:endParaRPr lang="ru-RU" sz="1350" b="1" dirty="0">
              <a:latin typeface="Raleway" charset="0"/>
              <a:ea typeface="Raleway" charset="0"/>
              <a:cs typeface="Raleway" charset="0"/>
            </a:endParaRPr>
          </a:p>
          <a:p>
            <a:pPr indent="337177" algn="just"/>
            <a:endParaRPr lang="ru-RU" sz="2100" b="1" dirty="0">
              <a:latin typeface="Times New Roman" charset="0"/>
              <a:ea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56033" y="4685943"/>
            <a:ext cx="68059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dirty="0">
                <a:latin typeface="Raleway" charset="0"/>
                <a:ea typeface="Calibri" charset="0"/>
                <a:cs typeface="Times New Roman" charset="0"/>
              </a:rPr>
              <a:t>	</a:t>
            </a:r>
            <a:endParaRPr lang="ru-RU" sz="1350" dirty="0"/>
          </a:p>
        </p:txBody>
      </p:sp>
      <p:pic>
        <p:nvPicPr>
          <p:cNvPr id="6" name="S_DOMNIN_LOGO.png" descr="S_DOMNIN_LOGO.png">
            <a:extLst>
              <a:ext uri="{FF2B5EF4-FFF2-40B4-BE49-F238E27FC236}">
                <a16:creationId xmlns:a16="http://schemas.microsoft.com/office/drawing/2014/main" id="{E8A52D55-A7FE-5C44-8E5B-058D42345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05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66492" y="5593728"/>
            <a:ext cx="731071" cy="562521"/>
          </a:xfrm>
          <a:prstGeom prst="rect">
            <a:avLst/>
          </a:prstGeom>
          <a:noFill/>
          <a:ln w="0">
            <a:solidFill>
              <a:schemeClr val="bg2">
                <a:lumMod val="50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02594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71" y="857254"/>
            <a:ext cx="7909232" cy="1314449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Постановление Конституционного Суда РФ от 14.05.2012 № 11-п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90430" y="1616387"/>
            <a:ext cx="7645908" cy="5286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50" b="1" dirty="0">
                <a:latin typeface="Raleway" charset="0"/>
                <a:ea typeface="Raleway" charset="0"/>
                <a:cs typeface="Raleway" charset="0"/>
              </a:rPr>
              <a:t>ПОРУЧЕНИЯ ЗАКОНОДАТЕЛЮ</a:t>
            </a:r>
          </a:p>
          <a:p>
            <a:pPr marL="257168" indent="-257168" algn="just">
              <a:buAutoNum type="arabicParenR"/>
            </a:pP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определить 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критерии</a:t>
            </a: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, при которых объект недвижимости по своим характеристикам явно превышает уровень, достаточный для обеспечения разумной потребности гражданина-должника и членов его семьи в жилище</a:t>
            </a:r>
          </a:p>
          <a:p>
            <a:pPr marL="600060" lvl="1" indent="-257168" algn="just">
              <a:buFont typeface="Arial" charset="0"/>
              <a:buChar char="•"/>
            </a:pP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площадь помещения (общая и жилая)</a:t>
            </a:r>
          </a:p>
          <a:p>
            <a:pPr marL="600060" lvl="1" indent="-257168" algn="just">
              <a:buFont typeface="Arial" charset="0"/>
              <a:buChar char="•"/>
            </a:pP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конструктивные особенности</a:t>
            </a:r>
          </a:p>
          <a:p>
            <a:pPr marL="600060" lvl="1" indent="-257168" algn="just">
              <a:buFont typeface="Arial" charset="0"/>
              <a:buChar char="•"/>
            </a:pP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рыночная стоимость и т.д.</a:t>
            </a:r>
          </a:p>
          <a:p>
            <a:pPr marL="257168" indent="-257168" algn="just">
              <a:buFontTx/>
              <a:buAutoNum type="arabicParenR"/>
            </a:pP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предусмотреть 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порядок обращения взыскания </a:t>
            </a: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на него, требующий выявления того, является ли данное помещение единственно пригодным для проживания собственника и членов его семьи, и гарантирующий им возможность удовлетворения разумной потребности в жилище</a:t>
            </a:r>
          </a:p>
          <a:p>
            <a:pPr marL="600060" lvl="1" indent="-257168" algn="just">
              <a:buFont typeface="Arial" charset="0"/>
              <a:buChar char="•"/>
            </a:pP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на основании судебного решения </a:t>
            </a:r>
          </a:p>
          <a:p>
            <a:pPr marL="600060" lvl="1" indent="-257168" algn="just">
              <a:buFont typeface="Arial" charset="0"/>
              <a:buChar char="•"/>
            </a:pP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лишь в том случае, если судом будет установлено не только одно лишь </a:t>
            </a:r>
            <a:r>
              <a:rPr lang="ru-RU" sz="1200" b="1" dirty="0">
                <a:latin typeface="Raleway" charset="0"/>
                <a:ea typeface="Raleway" charset="0"/>
                <a:cs typeface="Raleway" charset="0"/>
              </a:rPr>
              <a:t>формальное соответствие жилого помещения критериям</a:t>
            </a: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, позволяющим преодолеть в отношении него имущественный (исполнительский) иммунитет, </a:t>
            </a:r>
          </a:p>
          <a:p>
            <a:pPr marL="600060" lvl="1" indent="-257168" algn="just">
              <a:buFont typeface="Arial" charset="0"/>
              <a:buChar char="•"/>
            </a:pP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но и </a:t>
            </a:r>
            <a:r>
              <a:rPr lang="ru-RU" sz="1200" b="1" dirty="0">
                <a:latin typeface="Raleway" charset="0"/>
                <a:ea typeface="Raleway" charset="0"/>
                <a:cs typeface="Raleway" charset="0"/>
              </a:rPr>
              <a:t>несоразмерность доходов гражданина-должника его обязательствам перед кредитором</a:t>
            </a: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 (взыскателем) </a:t>
            </a:r>
          </a:p>
          <a:p>
            <a:pPr marL="600060" lvl="1" indent="-257168" algn="just">
              <a:buFont typeface="Arial" charset="0"/>
              <a:buChar char="•"/>
            </a:pP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и </a:t>
            </a:r>
            <a:r>
              <a:rPr lang="ru-RU" sz="1200" b="1" dirty="0">
                <a:latin typeface="Raleway" charset="0"/>
                <a:ea typeface="Raleway" charset="0"/>
                <a:cs typeface="Raleway" charset="0"/>
              </a:rPr>
              <a:t>отсутствие у него иного имущества, на которое может быть обращено взыскание 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(ПРИМ.: 2012 год </a:t>
            </a:r>
            <a:r>
              <a:rPr lang="mr-IN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–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 банкротства граждан еще не было! А сейчас </a:t>
            </a:r>
            <a:r>
              <a:rPr lang="mr-IN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–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 это критерий для СПИ, если банкротства нет!)</a:t>
            </a:r>
          </a:p>
          <a:p>
            <a:pPr marL="257168" indent="-257168" algn="just">
              <a:buAutoNum type="arabicParenR"/>
            </a:pP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предусмотреть </a:t>
            </a:r>
            <a:r>
              <a:rPr lang="ru-RU" sz="1200" b="1" dirty="0">
                <a:latin typeface="Raleway" charset="0"/>
                <a:ea typeface="Raleway" charset="0"/>
                <a:cs typeface="Raleway" charset="0"/>
              </a:rPr>
              <a:t>гарантии сохранения жилищных условий</a:t>
            </a: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, необходимых для нормального существования</a:t>
            </a:r>
            <a:r>
              <a:rPr lang="en-US" sz="1200" dirty="0">
                <a:latin typeface="Raleway" charset="0"/>
                <a:ea typeface="Raleway" charset="0"/>
                <a:cs typeface="Raleway" charset="0"/>
              </a:rPr>
              <a:t> </a:t>
            </a: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должника и членов его семьи</a:t>
            </a:r>
          </a:p>
          <a:p>
            <a:pPr marL="257168" indent="-257168" algn="just">
              <a:buFontTx/>
              <a:buAutoNum type="arabicParenR"/>
            </a:pPr>
            <a:endParaRPr lang="ru-RU" sz="1200" dirty="0">
              <a:latin typeface="Raleway" charset="0"/>
              <a:ea typeface="Raleway" charset="0"/>
              <a:cs typeface="Raleway" charset="0"/>
            </a:endParaRPr>
          </a:p>
          <a:p>
            <a:pPr marL="257168" indent="-257168" algn="just">
              <a:buAutoNum type="arabicParenR"/>
            </a:pPr>
            <a:endParaRPr lang="ru-RU" sz="1200" dirty="0">
              <a:latin typeface="Raleway" charset="0"/>
              <a:ea typeface="Raleway" charset="0"/>
              <a:cs typeface="Raleway" charset="0"/>
            </a:endParaRPr>
          </a:p>
          <a:p>
            <a:pPr algn="just" fontAlgn="base"/>
            <a:r>
              <a:rPr lang="ru-RU" sz="1200" b="1" dirty="0">
                <a:latin typeface="Raleway" charset="0"/>
                <a:ea typeface="Raleway" charset="0"/>
                <a:cs typeface="Raleway" charset="0"/>
              </a:rPr>
              <a:t>	 </a:t>
            </a:r>
          </a:p>
          <a:p>
            <a:pPr indent="337177" algn="just"/>
            <a:endParaRPr lang="ru-RU" sz="1350" b="1" dirty="0">
              <a:latin typeface="Raleway" charset="0"/>
              <a:ea typeface="Raleway" charset="0"/>
              <a:cs typeface="Raleway" charset="0"/>
            </a:endParaRPr>
          </a:p>
          <a:p>
            <a:pPr indent="337177" algn="just"/>
            <a:endParaRPr lang="ru-RU" sz="1350" b="1" dirty="0">
              <a:latin typeface="Raleway" charset="0"/>
              <a:ea typeface="Raleway" charset="0"/>
              <a:cs typeface="Raleway" charset="0"/>
            </a:endParaRPr>
          </a:p>
          <a:p>
            <a:pPr indent="337177" algn="just"/>
            <a:endParaRPr lang="ru-RU" sz="2100" b="1" dirty="0">
              <a:latin typeface="Times New Roman" charset="0"/>
              <a:ea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56033" y="4685943"/>
            <a:ext cx="68059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dirty="0">
                <a:latin typeface="Raleway" charset="0"/>
                <a:ea typeface="Calibri" charset="0"/>
                <a:cs typeface="Times New Roman" charset="0"/>
              </a:rPr>
              <a:t>	</a:t>
            </a:r>
            <a:endParaRPr lang="ru-RU" sz="1350" dirty="0"/>
          </a:p>
        </p:txBody>
      </p:sp>
      <p:pic>
        <p:nvPicPr>
          <p:cNvPr id="6" name="S_DOMNIN_LOGO.png" descr="S_DOMNIN_LOGO.png">
            <a:extLst>
              <a:ext uri="{FF2B5EF4-FFF2-40B4-BE49-F238E27FC236}">
                <a16:creationId xmlns:a16="http://schemas.microsoft.com/office/drawing/2014/main" id="{E8A52D55-A7FE-5C44-8E5B-058D42345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05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1100" y="5549743"/>
            <a:ext cx="731071" cy="562521"/>
          </a:xfrm>
          <a:prstGeom prst="rect">
            <a:avLst/>
          </a:prstGeom>
          <a:noFill/>
          <a:ln w="0">
            <a:solidFill>
              <a:schemeClr val="bg2">
                <a:lumMod val="50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6706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71" y="857254"/>
            <a:ext cx="7909232" cy="1314449"/>
          </a:xfrm>
        </p:spPr>
        <p:txBody>
          <a:bodyPr>
            <a:normAutofit/>
          </a:bodyPr>
          <a:lstStyle/>
          <a:p>
            <a:pPr algn="l"/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Правовые позиции ВС РФ в период 2012-2021 гг.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90430" y="1616386"/>
            <a:ext cx="764590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68" indent="-257168" fontAlgn="base">
              <a:buAutoNum type="arabicPeriod"/>
            </a:pPr>
            <a:r>
              <a:rPr lang="ru-RU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ПРОТИВОДЕЙСТВИЕ ЗЛОУПОТРЕБЛЕНИЮ ПРАВОМ</a:t>
            </a:r>
          </a:p>
          <a:p>
            <a:pPr fontAlgn="base"/>
            <a:endParaRPr lang="ru-RU" sz="1350" b="1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  <a:p>
            <a:pPr marL="600060" lvl="1" indent="-257168" algn="just" fontAlgn="base">
              <a:buFont typeface="Wingdings" pitchFamily="2" charset="2"/>
              <a:buChar char="q"/>
            </a:pPr>
            <a:r>
              <a:rPr lang="ru-RU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Правила об исполнительском иммунитете единственного жилья не могут применяться в противоречии с целями законодательного регулирования;</a:t>
            </a:r>
          </a:p>
          <a:p>
            <a:pPr marL="600060" lvl="1" indent="-257168" algn="just" fontAlgn="base">
              <a:buFont typeface="Wingdings" pitchFamily="2" charset="2"/>
              <a:buChar char="q"/>
            </a:pPr>
            <a:r>
              <a:rPr lang="ru-RU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Недобросовестные действия должника по искусственному формированию единственного жилья с целью причинения вреда кредиторам являются основаниями для отказа в применении исполнительского иммунитета;</a:t>
            </a:r>
          </a:p>
          <a:p>
            <a:pPr marL="600060" lvl="1" indent="-257168" algn="just" fontAlgn="base">
              <a:buFont typeface="Wingdings" pitchFamily="2" charset="2"/>
              <a:buChar char="q"/>
            </a:pPr>
            <a:r>
              <a:rPr lang="ru-RU" sz="1350" dirty="0">
                <a:latin typeface="Raleway" charset="0"/>
                <a:ea typeface="Raleway" charset="0"/>
                <a:cs typeface="Raleway" charset="0"/>
              </a:rPr>
              <a:t>Применение статьи 446 ГПК РФ в части, касающейся обращения взыскания на жилое помещение, должно быть одинаковым как в исполнительном производстве, так и в процедуре банкротства </a:t>
            </a:r>
          </a:p>
          <a:p>
            <a:pPr marL="257168" indent="-257168" fontAlgn="base">
              <a:buAutoNum type="arabicPeriod"/>
            </a:pPr>
            <a:endParaRPr lang="ru-RU" sz="1350" b="1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  <a:p>
            <a:pPr marL="214308" indent="-214308" fontAlgn="base">
              <a:buFontTx/>
              <a:buChar char="-"/>
            </a:pPr>
            <a:endParaRPr lang="ru-RU" sz="1350" b="1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  <a:p>
            <a:pPr marL="214308" indent="-214308" fontAlgn="base">
              <a:buFontTx/>
              <a:buChar char="-"/>
            </a:pPr>
            <a:r>
              <a:rPr lang="ru-RU" sz="13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Определение ВС РФ от 29.11.2018 г. №305-ЭС18-15724 (дело Анатолия </a:t>
            </a:r>
            <a:r>
              <a:rPr lang="ru-RU" sz="1350" b="1" dirty="0" err="1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Фрущака</a:t>
            </a:r>
            <a:r>
              <a:rPr lang="ru-RU" sz="13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)</a:t>
            </a:r>
          </a:p>
          <a:p>
            <a:pPr marL="214308" indent="-214308" fontAlgn="base">
              <a:buFontTx/>
              <a:buChar char="-"/>
            </a:pPr>
            <a:r>
              <a:rPr lang="ru-RU" sz="13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Определение ВС РФ от 04.02.2019 г. №305-ЭС18-13822 (дело Александра </a:t>
            </a:r>
            <a:r>
              <a:rPr lang="ru-RU" sz="1350" b="1" dirty="0" err="1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Гремякова</a:t>
            </a:r>
            <a:r>
              <a:rPr lang="ru-RU" sz="13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)</a:t>
            </a:r>
          </a:p>
          <a:p>
            <a:pPr marL="214308" indent="-214308" fontAlgn="base">
              <a:buFontTx/>
              <a:buChar char="-"/>
            </a:pPr>
            <a:r>
              <a:rPr lang="ru-RU" sz="13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Определение ВС РФ от 07.07.2022 г. № 305-ЭС22-3659 (дело Андрея </a:t>
            </a:r>
            <a:r>
              <a:rPr lang="ru-RU" sz="1350" b="1" dirty="0" err="1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Тебиева</a:t>
            </a:r>
            <a:r>
              <a:rPr lang="ru-RU" sz="13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)</a:t>
            </a:r>
          </a:p>
          <a:p>
            <a:pPr algn="just" fontAlgn="base"/>
            <a:endParaRPr lang="ru-RU" sz="1350" dirty="0"/>
          </a:p>
          <a:p>
            <a:pPr indent="337177" algn="just"/>
            <a:endParaRPr lang="ru-RU" sz="1350" b="1" dirty="0">
              <a:latin typeface="Raleway" charset="0"/>
              <a:ea typeface="Raleway" charset="0"/>
              <a:cs typeface="Raleway" charset="0"/>
            </a:endParaRPr>
          </a:p>
          <a:p>
            <a:pPr indent="337177" algn="just"/>
            <a:endParaRPr lang="ru-RU" sz="1350" b="1" dirty="0">
              <a:latin typeface="Raleway" charset="0"/>
              <a:ea typeface="Raleway" charset="0"/>
              <a:cs typeface="Raleway" charset="0"/>
            </a:endParaRPr>
          </a:p>
          <a:p>
            <a:pPr indent="337177" algn="just"/>
            <a:endParaRPr lang="ru-RU" sz="2100" b="1" dirty="0">
              <a:latin typeface="Times New Roman" charset="0"/>
              <a:ea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56033" y="4685943"/>
            <a:ext cx="68059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dirty="0">
                <a:latin typeface="Raleway" charset="0"/>
                <a:ea typeface="Calibri" charset="0"/>
                <a:cs typeface="Times New Roman" charset="0"/>
              </a:rPr>
              <a:t>	</a:t>
            </a:r>
            <a:endParaRPr lang="ru-RU" sz="1350" dirty="0"/>
          </a:p>
        </p:txBody>
      </p:sp>
      <p:pic>
        <p:nvPicPr>
          <p:cNvPr id="6" name="S_DOMNIN_LOGO.png" descr="S_DOMNIN_LOGO.png">
            <a:extLst>
              <a:ext uri="{FF2B5EF4-FFF2-40B4-BE49-F238E27FC236}">
                <a16:creationId xmlns:a16="http://schemas.microsoft.com/office/drawing/2014/main" id="{C6B556A3-3650-3647-B51D-EA6C8C5E8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05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1100" y="5438231"/>
            <a:ext cx="731071" cy="562521"/>
          </a:xfrm>
          <a:prstGeom prst="rect">
            <a:avLst/>
          </a:prstGeom>
          <a:noFill/>
          <a:ln w="0">
            <a:solidFill>
              <a:schemeClr val="bg2">
                <a:lumMod val="50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101529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71" y="857254"/>
            <a:ext cx="7909232" cy="1314449"/>
          </a:xfrm>
        </p:spPr>
        <p:txBody>
          <a:bodyPr>
            <a:normAutofit/>
          </a:bodyPr>
          <a:lstStyle/>
          <a:p>
            <a:pPr algn="l"/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Правовые позиции ВС РФ в период 2012-2021 гг.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90430" y="1616387"/>
            <a:ext cx="7645908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2. НЕВОЗМОЖНОСТЬ ПРИМЕНЕНИЯ МЕХАНИЗМА ЗАМЕЩАЮЩЕГО ЖИЛЬЯ</a:t>
            </a:r>
          </a:p>
          <a:p>
            <a:pPr fontAlgn="base"/>
            <a:endParaRPr lang="ru-RU" sz="1350" b="1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  <a:p>
            <a:pPr marL="257168" indent="-257168" algn="just" fontAlgn="base">
              <a:buFont typeface="Wingdings" pitchFamily="2" charset="2"/>
              <a:buChar char="q"/>
            </a:pPr>
            <a:r>
              <a:rPr lang="ru-RU" sz="1200" dirty="0">
                <a:latin typeface="Raleway" panose="020B0503030101060003" pitchFamily="34" charset="0"/>
              </a:rPr>
              <a:t>Принимая решение воздержаться от признания абзаца второго части 1 статьи 446 ГПК РФ неконституционным, КС РФ в постановлении №</a:t>
            </a:r>
            <a:r>
              <a:rPr lang="en-US" sz="1200" dirty="0">
                <a:latin typeface="Raleway" panose="020B0503030101060003" pitchFamily="34" charset="0"/>
              </a:rPr>
              <a:t> 11-</a:t>
            </a:r>
            <a:r>
              <a:rPr lang="ru-RU" sz="1200" dirty="0">
                <a:latin typeface="Raleway" panose="020B0503030101060003" pitchFamily="34" charset="0"/>
              </a:rPr>
              <a:t>П руководствовался принципом разумной сдержанности, исходя из того, что в условиях отсутствия специального законодательного регулирования решение о признании нормы неконституционной повлекло бы риск неоднозначного и, следовательно, произвольного выбора соответствующих критериев </a:t>
            </a:r>
            <a:r>
              <a:rPr lang="ru-RU" sz="1200" dirty="0" err="1">
                <a:latin typeface="Raleway" panose="020B0503030101060003" pitchFamily="34" charset="0"/>
              </a:rPr>
              <a:t>правоприменителем</a:t>
            </a:r>
            <a:r>
              <a:rPr lang="ru-RU" sz="1200" dirty="0">
                <a:latin typeface="Raleway" panose="020B0503030101060003" pitchFamily="34" charset="0"/>
              </a:rPr>
              <a:t>, причем в отношениях, характеризующихся высокой степенью социальной уязвимости людей;</a:t>
            </a:r>
          </a:p>
          <a:p>
            <a:pPr marL="257168" indent="-257168" algn="just" fontAlgn="base">
              <a:buFont typeface="Wingdings" pitchFamily="2" charset="2"/>
              <a:buChar char="q"/>
            </a:pPr>
            <a:r>
              <a:rPr lang="ru-RU" sz="1200" dirty="0">
                <a:latin typeface="Raleway" panose="020B0503030101060003" pitchFamily="34" charset="0"/>
              </a:rPr>
              <a:t>КС РФ прямо и недвусмысленно исключил возможность решения вопроса установления правил предоставления замещающего жилья </a:t>
            </a:r>
            <a:r>
              <a:rPr lang="ru-RU" sz="1200" dirty="0" err="1">
                <a:latin typeface="Raleway" panose="020B0503030101060003" pitchFamily="34" charset="0"/>
              </a:rPr>
              <a:t>правоприменителем</a:t>
            </a:r>
            <a:r>
              <a:rPr lang="ru-RU" sz="1200" dirty="0">
                <a:latin typeface="Raleway" panose="020B0503030101060003" pitchFamily="34" charset="0"/>
              </a:rPr>
              <a:t> до внесения соответствующих изменений в законодательство</a:t>
            </a:r>
          </a:p>
          <a:p>
            <a:pPr marL="257168" indent="-257168" algn="just" fontAlgn="base">
              <a:buFont typeface="Wingdings" pitchFamily="2" charset="2"/>
              <a:buChar char="q"/>
            </a:pPr>
            <a:r>
              <a:rPr lang="ru-RU" sz="1200" dirty="0">
                <a:latin typeface="Raleway" panose="020B0503030101060003" pitchFamily="34" charset="0"/>
              </a:rPr>
              <a:t>До настоящего времени новое регулирование федеральным законодателем не установлено, правила обмена роскошного жилья на необходимое не выработаны, критерии определения последнего не закреплены. </a:t>
            </a:r>
          </a:p>
          <a:p>
            <a:pPr marL="257168" indent="-257168" algn="just" fontAlgn="base">
              <a:buFont typeface="Wingdings" pitchFamily="2" charset="2"/>
              <a:buChar char="q"/>
            </a:pPr>
            <a:r>
              <a:rPr lang="ru-RU" sz="1200" dirty="0">
                <a:latin typeface="Raleway" panose="020B0503030101060003" pitchFamily="34" charset="0"/>
              </a:rPr>
              <a:t>В нарушение положений статьи 35 Конституции РФ действия по реализации спорного помещения фактически приведут к лишению должника частной собственности, на которую не может быть обращено взыскание, против его воли, и навязыванию ему права собственности на иное имущество, заинтересованность в приобретении которого он не выражал. </a:t>
            </a:r>
          </a:p>
          <a:p>
            <a:pPr marL="257168" indent="-257168" algn="just" fontAlgn="base">
              <a:buFont typeface="Wingdings" pitchFamily="2" charset="2"/>
              <a:buChar char="q"/>
            </a:pPr>
            <a:endParaRPr lang="ru-RU" sz="1200" dirty="0">
              <a:latin typeface="Raleway" panose="020B0503030101060003" pitchFamily="34" charset="0"/>
            </a:endParaRPr>
          </a:p>
          <a:p>
            <a:pPr marL="557199" lvl="1" indent="-214308" fontAlgn="base">
              <a:buFontTx/>
              <a:buChar char="-"/>
            </a:pP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Определение ВС РФ от 23.01.2020 г. №308-ЭС19-18381 (дело Владимира </a:t>
            </a:r>
            <a:r>
              <a:rPr lang="ru-RU" sz="1200" b="1" dirty="0" err="1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Базияна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)</a:t>
            </a:r>
          </a:p>
          <a:p>
            <a:pPr marL="557199" lvl="1" indent="-214308" fontAlgn="base">
              <a:buFontTx/>
              <a:buChar char="-"/>
            </a:pP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Определение ВС РФ от 29.10.2020 г. №309-ЭС20-10004 (дело Дмитрия </a:t>
            </a:r>
            <a:r>
              <a:rPr lang="ru-RU" sz="1200" b="1" dirty="0" err="1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Стружкина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)</a:t>
            </a:r>
          </a:p>
          <a:p>
            <a:pPr marL="557199" lvl="1" indent="-214308" fontAlgn="base">
              <a:buFontTx/>
              <a:buChar char="-"/>
            </a:pP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Определение ВС РФ от 28.01.2021 г. №309-ЭС20-15448 (дело Александра </a:t>
            </a:r>
            <a:r>
              <a:rPr lang="ru-RU" sz="1200" b="1" dirty="0" err="1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Поздеева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)</a:t>
            </a:r>
          </a:p>
          <a:p>
            <a:pPr algn="just" fontAlgn="base"/>
            <a:endParaRPr lang="ru-RU" sz="1200" dirty="0"/>
          </a:p>
          <a:p>
            <a:pPr indent="337177" algn="just"/>
            <a:endParaRPr lang="ru-RU" sz="1350" b="1" dirty="0">
              <a:latin typeface="Raleway" charset="0"/>
              <a:ea typeface="Raleway" charset="0"/>
              <a:cs typeface="Raleway" charset="0"/>
            </a:endParaRPr>
          </a:p>
          <a:p>
            <a:pPr indent="337177" algn="just"/>
            <a:endParaRPr lang="ru-RU" sz="1350" b="1" dirty="0">
              <a:latin typeface="Raleway" charset="0"/>
              <a:ea typeface="Raleway" charset="0"/>
              <a:cs typeface="Raleway" charset="0"/>
            </a:endParaRPr>
          </a:p>
          <a:p>
            <a:pPr indent="337177" algn="just"/>
            <a:endParaRPr lang="ru-RU" sz="2100" b="1" dirty="0">
              <a:latin typeface="Times New Roman" charset="0"/>
              <a:ea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56033" y="4685943"/>
            <a:ext cx="68059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dirty="0">
                <a:latin typeface="Raleway" charset="0"/>
                <a:ea typeface="Calibri" charset="0"/>
                <a:cs typeface="Times New Roman" charset="0"/>
              </a:rPr>
              <a:t>	</a:t>
            </a:r>
            <a:endParaRPr lang="ru-RU" sz="1350" dirty="0"/>
          </a:p>
        </p:txBody>
      </p:sp>
      <p:pic>
        <p:nvPicPr>
          <p:cNvPr id="6" name="S_DOMNIN_LOGO.png" descr="S_DOMNIN_LOGO.png">
            <a:extLst>
              <a:ext uri="{FF2B5EF4-FFF2-40B4-BE49-F238E27FC236}">
                <a16:creationId xmlns:a16="http://schemas.microsoft.com/office/drawing/2014/main" id="{C6B556A3-3650-3647-B51D-EA6C8C5E8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05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05268" y="5873129"/>
            <a:ext cx="731071" cy="562521"/>
          </a:xfrm>
          <a:prstGeom prst="rect">
            <a:avLst/>
          </a:prstGeom>
          <a:noFill/>
          <a:ln w="0">
            <a:solidFill>
              <a:schemeClr val="bg2">
                <a:lumMod val="50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62573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71" y="857254"/>
            <a:ext cx="7909232" cy="1314449"/>
          </a:xfrm>
        </p:spPr>
        <p:txBody>
          <a:bodyPr>
            <a:normAutofit fontScale="90000"/>
          </a:bodyPr>
          <a:lstStyle/>
          <a:p>
            <a:pPr algn="l"/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Постановление Конституционного Суда от 26.04.2021 г. №15-П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(дело Ивана </a:t>
            </a:r>
            <a:r>
              <a:rPr lang="ru-RU" sz="2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Ревкова</a:t>
            </a: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)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90430" y="1616387"/>
            <a:ext cx="7645908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 	</a:t>
            </a:r>
          </a:p>
          <a:p>
            <a:pPr algn="just"/>
            <a:r>
              <a:rPr lang="ru-RU" sz="1200" dirty="0"/>
              <a:t>	</a:t>
            </a:r>
            <a:r>
              <a:rPr lang="mr-IN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…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 отказ от исполнительского иммунитета должен иметь реальный смысл именно как способ и условие удовлетворения требований кредиторов</a:t>
            </a: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, а не карательная санкция (наказание) за неисполненные долги и не средство устрашения должника угрозой отобрания у него и членов его семьи единственного жилища</a:t>
            </a:r>
          </a:p>
          <a:p>
            <a:pPr algn="just"/>
            <a:endParaRPr lang="ru-RU" sz="1200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	</a:t>
            </a:r>
            <a:r>
              <a:rPr lang="mr-IN" sz="1200" dirty="0">
                <a:latin typeface="Raleway" charset="0"/>
                <a:ea typeface="Raleway" charset="0"/>
                <a:cs typeface="Raleway" charset="0"/>
              </a:rPr>
              <a:t>…</a:t>
            </a: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 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суды вправе отказать гражданам-должникам в защите прав, образующих исполнительский иммунитет согласно абзацу 2 части 1 статьи 446 ГПК Российской Федерации в его взаимосвязи с пунктом 3 статьи 213.25  Федерального закона «О несостоятельности (банкротстве)», если по делу установлено, что само приобретение жилого помещения, формально защищенного таким иммунитетом, состоялось со злоупотреблениями</a:t>
            </a: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, наличие которых позволяет применить к должнику предусмотренные законом последствия злоупотребления. </a:t>
            </a:r>
          </a:p>
          <a:p>
            <a:pPr algn="just"/>
            <a:endParaRPr lang="ru-RU" sz="1200" dirty="0">
              <a:latin typeface="Raleway" charset="0"/>
              <a:ea typeface="Raleway" charset="0"/>
              <a:cs typeface="Raleway" charset="0"/>
            </a:endParaRPr>
          </a:p>
          <a:p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1200" dirty="0">
                <a:latin typeface="Raleway" charset="0"/>
                <a:ea typeface="Raleway" charset="0"/>
                <a:cs typeface="Raleway" charset="0"/>
              </a:rPr>
            </a:br>
            <a:endParaRPr lang="ru-RU" sz="2100" b="1" dirty="0"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56033" y="4685943"/>
            <a:ext cx="68059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dirty="0">
                <a:latin typeface="Raleway" charset="0"/>
                <a:ea typeface="Calibri" charset="0"/>
                <a:cs typeface="Times New Roman" charset="0"/>
              </a:rPr>
              <a:t>	</a:t>
            </a:r>
            <a:endParaRPr lang="ru-RU" sz="1350" dirty="0"/>
          </a:p>
        </p:txBody>
      </p:sp>
      <p:pic>
        <p:nvPicPr>
          <p:cNvPr id="6" name="S_DOMNIN_LOGO.png" descr="S_DOMNIN_LOGO.png">
            <a:extLst>
              <a:ext uri="{FF2B5EF4-FFF2-40B4-BE49-F238E27FC236}">
                <a16:creationId xmlns:a16="http://schemas.microsoft.com/office/drawing/2014/main" id="{791B93BB-3111-BC4C-8D9F-BAC52AEDA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05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1100" y="5438231"/>
            <a:ext cx="731071" cy="562521"/>
          </a:xfrm>
          <a:prstGeom prst="rect">
            <a:avLst/>
          </a:prstGeom>
          <a:noFill/>
          <a:ln w="0">
            <a:solidFill>
              <a:schemeClr val="bg2">
                <a:lumMod val="50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7756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71" y="857254"/>
            <a:ext cx="7909232" cy="1314449"/>
          </a:xfrm>
        </p:spPr>
        <p:txBody>
          <a:bodyPr>
            <a:normAutofit fontScale="90000"/>
          </a:bodyPr>
          <a:lstStyle/>
          <a:p>
            <a:pPr algn="l"/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Постановление Конституционного Суда от 26.04.2021 г. №15-П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(дело Ивана </a:t>
            </a:r>
            <a:r>
              <a:rPr lang="ru-RU" sz="2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Ревкова</a:t>
            </a: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)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90430" y="1616386"/>
            <a:ext cx="764590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 	</a:t>
            </a:r>
            <a:r>
              <a:rPr lang="ru-RU" sz="1350" b="1" dirty="0">
                <a:latin typeface="Raleway" charset="0"/>
                <a:ea typeface="Raleway" charset="0"/>
                <a:cs typeface="Raleway" charset="0"/>
              </a:rPr>
              <a:t>КРИТЕРИИ ДЛЯ ПРИЗНАНИЯ ЖИЛЬЯ «РОСКОШНЫМ»</a:t>
            </a:r>
          </a:p>
          <a:p>
            <a:pPr algn="just"/>
            <a:r>
              <a:rPr lang="ru-RU" sz="1050" b="1" dirty="0">
                <a:latin typeface="Raleway" charset="0"/>
                <a:ea typeface="Raleway" charset="0"/>
                <a:cs typeface="Raleway" charset="0"/>
              </a:rPr>
              <a:t>а) объективные характеристики  жилья превышают разумно достаточные для удовлетворения потребности в жилище, при этом </a:t>
            </a:r>
            <a:r>
              <a:rPr lang="ru-RU" sz="1050" b="1" dirty="0">
                <a:latin typeface="Raleway" panose="020B0503030101060003" pitchFamily="34" charset="0"/>
              </a:rPr>
              <a:t>существующие в жилищной сфере нормативы имеют иное целевое назначение и использованы для определения рамок исполнительского иммунитета быть не могут.</a:t>
            </a:r>
            <a:endParaRPr lang="ru-RU" sz="1050" b="1" dirty="0">
              <a:latin typeface="Raleway" panose="020B0503030101060003" pitchFamily="34" charset="0"/>
              <a:ea typeface="Raleway" charset="0"/>
              <a:cs typeface="Raleway" charset="0"/>
            </a:endParaRPr>
          </a:p>
          <a:p>
            <a:pPr algn="just"/>
            <a:r>
              <a:rPr lang="ru-RU" sz="1050" b="1" dirty="0">
                <a:latin typeface="Raleway" charset="0"/>
                <a:ea typeface="Raleway" charset="0"/>
                <a:cs typeface="Raleway" charset="0"/>
              </a:rPr>
              <a:t>б) стоимость жилья может позволить удовлетворить имущественные притязания взыскателя (значительной их части)</a:t>
            </a:r>
          </a:p>
          <a:p>
            <a:pPr algn="just"/>
            <a:r>
              <a:rPr lang="ru-RU" sz="1050" dirty="0">
                <a:latin typeface="Raleway" charset="0"/>
                <a:ea typeface="Raleway" charset="0"/>
                <a:cs typeface="Raleway" charset="0"/>
              </a:rPr>
              <a:t>Назначение судом по ходатайству кредиторов оценки рыночной стоимости жилого помещения, подпадающего под исполнительский иммунитет, КС РФ признает предпочтительным либо необходимым в зависимости от обстоятельств дела, поскольку установление этой стоимости может иметь решающее значение в определении оснований к применению указанного исполнительского иммунитета либо к отказу от его применения. Вместе с тем, в частности, должно быть учтено соотношение рыночной стоимости жилого помещения с величиной долга, погашение которого </a:t>
            </a:r>
            <a:r>
              <a:rPr lang="ru-RU" sz="1050" b="1" dirty="0">
                <a:latin typeface="Raleway" charset="0"/>
                <a:ea typeface="Raleway" charset="0"/>
                <a:cs typeface="Raleway" charset="0"/>
              </a:rPr>
              <a:t>в существенной части </a:t>
            </a:r>
            <a:r>
              <a:rPr lang="ru-RU" sz="1050" dirty="0">
                <a:latin typeface="Raleway" charset="0"/>
                <a:ea typeface="Raleway" charset="0"/>
                <a:cs typeface="Raleway" charset="0"/>
              </a:rPr>
              <a:t>могло бы обеспечить обращение взыскания на жилое помещение</a:t>
            </a:r>
          </a:p>
          <a:p>
            <a:pPr algn="just"/>
            <a:r>
              <a:rPr lang="ru-RU" sz="10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ПРИМ.: КС РФ не прокомментировал, что понимать под существенной/значительной  частью</a:t>
            </a:r>
          </a:p>
          <a:p>
            <a:pPr algn="just"/>
            <a:r>
              <a:rPr lang="ru-RU" sz="10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В практике АС имелась позиция: при оспаривании сделок существенное занижение цены </a:t>
            </a:r>
            <a:r>
              <a:rPr lang="mr-IN" sz="10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–</a:t>
            </a:r>
            <a:r>
              <a:rPr lang="ru-RU" sz="10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 20% и более (ст. 40 НК РФ), ВС РФ в определениях от 28.04.2022 № 305-ЭС21-21196 (2) и от 05.05.2022 № 306-ЭС21-4742 указано на критерий кратности</a:t>
            </a:r>
            <a:endParaRPr lang="ru-RU" sz="1050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r>
              <a:rPr lang="ru-RU" sz="1050" b="1" dirty="0">
                <a:latin typeface="Raleway" charset="0"/>
                <a:ea typeface="Raleway" charset="0"/>
                <a:cs typeface="Raleway" charset="0"/>
              </a:rPr>
              <a:t>в) Ухудшение жилищных условий вследствие отказа в применении исполнительского иммунитета не может вынуждать гражданина-должника к изменению места жительства (поселения) </a:t>
            </a:r>
          </a:p>
          <a:p>
            <a:pPr algn="just"/>
            <a:r>
              <a:rPr lang="ru-RU" sz="1050" b="1" dirty="0">
                <a:latin typeface="Raleway" charset="0"/>
                <a:ea typeface="Raleway" charset="0"/>
                <a:cs typeface="Raleway" charset="0"/>
              </a:rPr>
              <a:t>г) отказ в применении этого иммунитета не оставит его без жилища, пригодного для проживания самого должника и членов его семьи, площадью по крайней мере не меньшей, чем по нормам предоставления жилья на условиях социального найма</a:t>
            </a:r>
          </a:p>
          <a:p>
            <a:pPr algn="just"/>
            <a:r>
              <a:rPr lang="ru-RU" sz="10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ПРИМ.: КС РФ по сути разрешает институт замещающего жилья</a:t>
            </a:r>
          </a:p>
          <a:p>
            <a:pPr algn="just"/>
            <a:r>
              <a:rPr lang="ru-RU" sz="10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ПРИМ.: Нужно обратить внимание, что нормы социального найма КС РФ указывает в контексте замещающего жилья, но не для оценки разумной достаточности имеющегося жилья</a:t>
            </a:r>
            <a:endParaRPr lang="ru-RU" sz="1050" b="1" dirty="0">
              <a:latin typeface="Raleway" charset="0"/>
              <a:ea typeface="Raleway" charset="0"/>
              <a:cs typeface="Raleway" charset="0"/>
            </a:endParaRPr>
          </a:p>
          <a:p>
            <a:pPr indent="337177" algn="just"/>
            <a:endParaRPr lang="ru-RU" sz="2100" b="1" dirty="0">
              <a:latin typeface="Times New Roman" charset="0"/>
              <a:ea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56033" y="4685943"/>
            <a:ext cx="68059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dirty="0">
                <a:latin typeface="Raleway" charset="0"/>
                <a:ea typeface="Calibri" charset="0"/>
                <a:cs typeface="Times New Roman" charset="0"/>
              </a:rPr>
              <a:t>	</a:t>
            </a:r>
            <a:endParaRPr lang="ru-RU" sz="1350" dirty="0"/>
          </a:p>
        </p:txBody>
      </p:sp>
      <p:sp>
        <p:nvSpPr>
          <p:cNvPr id="3" name="TextBox 2"/>
          <p:cNvSpPr txBox="1"/>
          <p:nvPr/>
        </p:nvSpPr>
        <p:spPr>
          <a:xfrm>
            <a:off x="7444455" y="308827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350" dirty="0"/>
          </a:p>
        </p:txBody>
      </p:sp>
      <p:pic>
        <p:nvPicPr>
          <p:cNvPr id="6" name="S_DOMNIN_LOGO.png" descr="S_DOMNIN_LOGO.png">
            <a:extLst>
              <a:ext uri="{FF2B5EF4-FFF2-40B4-BE49-F238E27FC236}">
                <a16:creationId xmlns:a16="http://schemas.microsoft.com/office/drawing/2014/main" id="{0E7F09CC-A4E6-0548-BD96-30BB462A7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05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96935" y="5878521"/>
            <a:ext cx="731071" cy="562521"/>
          </a:xfrm>
          <a:prstGeom prst="rect">
            <a:avLst/>
          </a:prstGeom>
          <a:noFill/>
          <a:ln w="0">
            <a:solidFill>
              <a:schemeClr val="bg2">
                <a:lumMod val="50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8287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71" y="857254"/>
            <a:ext cx="7909232" cy="1314449"/>
          </a:xfrm>
        </p:spPr>
        <p:txBody>
          <a:bodyPr>
            <a:normAutofit fontScale="90000"/>
          </a:bodyPr>
          <a:lstStyle/>
          <a:p>
            <a:pPr algn="l"/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Определение ВС РФ от 26.07.2021 № 303-ЭС20-18761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(дело Владимира </a:t>
            </a:r>
            <a:r>
              <a:rPr lang="ru-RU" sz="2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Балыкова</a:t>
            </a: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)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	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90430" y="1616387"/>
            <a:ext cx="764590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 	</a:t>
            </a:r>
            <a:r>
              <a:rPr lang="ru-RU" sz="1200" b="1" dirty="0">
                <a:latin typeface="Raleway" charset="0"/>
                <a:ea typeface="Raleway" charset="0"/>
                <a:cs typeface="Raleway" charset="0"/>
              </a:rPr>
              <a:t>ДОБРОСОВЕСТНОСТЬ  </a:t>
            </a:r>
            <a:r>
              <a:rPr lang="en-US" sz="1200" b="1" dirty="0">
                <a:latin typeface="Raleway" charset="0"/>
                <a:ea typeface="Raleway" charset="0"/>
                <a:cs typeface="Raleway" charset="0"/>
              </a:rPr>
              <a:t>vs  </a:t>
            </a:r>
            <a:r>
              <a:rPr lang="ru-RU" sz="1200" b="1" dirty="0">
                <a:latin typeface="Raleway" charset="0"/>
                <a:ea typeface="Raleway" charset="0"/>
                <a:cs typeface="Raleway" charset="0"/>
              </a:rPr>
              <a:t>ЗЛОУПОТРЕБЛЕНИЕ ПРАВОМ</a:t>
            </a:r>
          </a:p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	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Если должник в преддверии банкротства или в ходе рассмотрения дела о несостоятельности в ущерб интересам взыскателя совершает односторонние действия, направленные на изменение регистрации по месту жительства, с исключительной целью создания объекта, защищенного исполнительским иммунитетом, такие действия могут быть квалифицированы как злоупотреблением правом</a:t>
            </a:r>
            <a:r>
              <a:rPr lang="ru-RU" sz="1200" b="1" dirty="0">
                <a:latin typeface="Raleway" charset="0"/>
                <a:ea typeface="Raleway" charset="0"/>
                <a:cs typeface="Raleway" charset="0"/>
              </a:rPr>
              <a:t>.</a:t>
            </a: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 В этом случае суд вправе применить к должнику предусмотренные законом последствия злоупотребления – отказать в применении исполнительского иммунитета к упомянутому объекту (пункты 1 и 2 статьи 10 Гражданского кодекса РФ). </a:t>
            </a:r>
          </a:p>
          <a:p>
            <a:pPr algn="just"/>
            <a:endParaRPr lang="ru-RU" sz="1200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	</a:t>
            </a:r>
            <a:r>
              <a:rPr lang="ru-RU" sz="1200" b="1" dirty="0">
                <a:latin typeface="Raleway" charset="0"/>
                <a:ea typeface="Raleway" charset="0"/>
                <a:cs typeface="Raleway" charset="0"/>
              </a:rPr>
              <a:t>ЗАМЕЩАЮЩЕЕ ЖИЛЬЕ - ПРИНЦИПЫ</a:t>
            </a:r>
          </a:p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	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Воспроизводятся положения из постановления КС РФ № 15-П с несущественными </a:t>
            </a:r>
            <a:r>
              <a:rPr lang="ru-RU" sz="1200" b="1" dirty="0" err="1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сутевыми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 отличиями</a:t>
            </a:r>
            <a:endParaRPr lang="ru-RU" sz="1050" b="1" dirty="0">
              <a:solidFill>
                <a:schemeClr val="accent1"/>
              </a:solidFill>
              <a:latin typeface="Raleway" charset="0"/>
              <a:ea typeface="Raleway" charset="0"/>
              <a:cs typeface="Raleway" charset="0"/>
            </a:endParaRPr>
          </a:p>
          <a:p>
            <a:pPr algn="just"/>
            <a:endParaRPr lang="ru-RU" sz="1050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r>
              <a:rPr lang="ru-RU" sz="1050" dirty="0">
                <a:latin typeface="Raleway" charset="0"/>
                <a:ea typeface="Raleway" charset="0"/>
                <a:cs typeface="Raleway" charset="0"/>
              </a:rPr>
              <a:t>	</a:t>
            </a:r>
          </a:p>
          <a:p>
            <a:pPr algn="just"/>
            <a:endParaRPr lang="ru-RU" sz="2100" b="1" dirty="0">
              <a:latin typeface="Times New Roman" charset="0"/>
              <a:ea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56033" y="4685943"/>
            <a:ext cx="68059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dirty="0">
                <a:latin typeface="Raleway" charset="0"/>
                <a:ea typeface="Calibri" charset="0"/>
                <a:cs typeface="Times New Roman" charset="0"/>
              </a:rPr>
              <a:t>	</a:t>
            </a:r>
            <a:endParaRPr lang="ru-RU" sz="1350" dirty="0"/>
          </a:p>
        </p:txBody>
      </p:sp>
      <p:sp>
        <p:nvSpPr>
          <p:cNvPr id="3" name="TextBox 2"/>
          <p:cNvSpPr txBox="1"/>
          <p:nvPr/>
        </p:nvSpPr>
        <p:spPr>
          <a:xfrm>
            <a:off x="7444455" y="308827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350" dirty="0"/>
          </a:p>
        </p:txBody>
      </p:sp>
      <p:pic>
        <p:nvPicPr>
          <p:cNvPr id="6" name="S_DOMNIN_LOGO.png" descr="S_DOMNIN_LOGO.png">
            <a:extLst>
              <a:ext uri="{FF2B5EF4-FFF2-40B4-BE49-F238E27FC236}">
                <a16:creationId xmlns:a16="http://schemas.microsoft.com/office/drawing/2014/main" id="{A8B5902C-71D7-EB47-9877-DDC9C3FA9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05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1100" y="5438231"/>
            <a:ext cx="731071" cy="562521"/>
          </a:xfrm>
          <a:prstGeom prst="rect">
            <a:avLst/>
          </a:prstGeom>
          <a:noFill/>
          <a:ln w="0">
            <a:solidFill>
              <a:schemeClr val="bg2">
                <a:lumMod val="50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65332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71" y="857254"/>
            <a:ext cx="7909232" cy="1314449"/>
          </a:xfrm>
        </p:spPr>
        <p:txBody>
          <a:bodyPr>
            <a:normAutofit fontScale="90000"/>
          </a:bodyPr>
          <a:lstStyle/>
          <a:p>
            <a:pPr algn="l"/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Определение ВС РФ от 26.07.2021 № 303-ЭС20-18761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(дело Владимира </a:t>
            </a:r>
            <a:r>
              <a:rPr lang="ru-RU" sz="2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Балыкова</a:t>
            </a: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)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	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90430" y="1616386"/>
            <a:ext cx="7645908" cy="487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 	</a:t>
            </a:r>
            <a:r>
              <a:rPr lang="ru-RU" sz="1350" b="1" dirty="0">
                <a:latin typeface="Raleway" charset="0"/>
                <a:ea typeface="Raleway" charset="0"/>
                <a:cs typeface="Raleway" charset="0"/>
              </a:rPr>
              <a:t>ПРАВО ПРОЖИВАНИЯ У БЛИЗКОГО РОДСТВЕННИКА</a:t>
            </a:r>
          </a:p>
          <a:p>
            <a:endParaRPr lang="ru-RU" sz="1200" dirty="0"/>
          </a:p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	 Гарантии жилищных прав членов семьи собственника жилого помещения закреплены в статье 31 Жилищного кодекса РФ. </a:t>
            </a:r>
          </a:p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	По общему правилу члены семьи собственника жилого помещения имеют право пользования данным жилым помещением наравне с самим собственником (часть 4 статьи 31 Жилищного кодекса РФ). </a:t>
            </a:r>
          </a:p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	Как разъяснено в пункте 11 постановления Пленума ВС РФ от 02.07.2009 № 14 «О некоторых вопросах, возникающих в судебной практике при применении ЖК РФ», </a:t>
            </a:r>
            <a:r>
              <a:rPr lang="ru-RU" sz="1200" b="1" dirty="0">
                <a:latin typeface="Raleway" charset="0"/>
                <a:ea typeface="Raleway" charset="0"/>
                <a:cs typeface="Raleway" charset="0"/>
              </a:rPr>
              <a:t>членами семьи собственника жилого помещения являются проживающие совместно с ним</a:t>
            </a: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 </a:t>
            </a:r>
            <a:r>
              <a:rPr lang="ru-RU" sz="1200" b="1" dirty="0">
                <a:latin typeface="Raleway" charset="0"/>
                <a:ea typeface="Raleway" charset="0"/>
                <a:cs typeface="Raleway" charset="0"/>
              </a:rPr>
              <a:t>в принадлежащем ему жилом помещении его супруг, а также дети и родители данного собственника</a:t>
            </a: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. Для признания названных лиц, вселенных собственником в жилое помещение, членами его семьи достаточно установления только </a:t>
            </a:r>
            <a:r>
              <a:rPr lang="ru-RU" sz="1200" b="1" dirty="0">
                <a:latin typeface="Raleway" charset="0"/>
                <a:ea typeface="Raleway" charset="0"/>
                <a:cs typeface="Raleway" charset="0"/>
              </a:rPr>
              <a:t>факта их совместного проживания </a:t>
            </a:r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с собственником в этом жилом помещении. </a:t>
            </a:r>
          </a:p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	В том случае, 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если гражданин на основании части 2 статьи 31 ЖК РФ имеет право пользования (пользуется) жилым помещением, принадлежащим его родителю, наравне с собственником, обращение взыскания на жилые помещения такого гражданина, принадлежащие ему на праве собственности, </a:t>
            </a:r>
            <a:r>
              <a:rPr lang="ru-RU" sz="1200" b="1" u="sng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возможно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. </a:t>
            </a:r>
          </a:p>
          <a:p>
            <a:pPr algn="just"/>
            <a:endParaRPr lang="ru-RU" sz="1200" b="1" u="sng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ПРИМ.: Вопрос, как трактовать позицию ВС РФ, мнение автора </a:t>
            </a:r>
            <a:r>
              <a:rPr lang="mr-IN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–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буквально, то есть если единственное жилье в собственности, но фактически он проживает (проживал до некого момента, когда прекращение проживания становится злоупотреблением правом) у близких родственников, то обратить взыскание можно (причина </a:t>
            </a:r>
            <a:r>
              <a:rPr lang="mr-IN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–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 собственно в этом суть дела </a:t>
            </a:r>
            <a:r>
              <a:rPr lang="ru-RU" sz="1200" b="1" dirty="0" err="1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Балыкова</a:t>
            </a:r>
            <a:r>
              <a:rPr lang="ru-RU" sz="120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)</a:t>
            </a:r>
          </a:p>
          <a:p>
            <a:pPr algn="just"/>
            <a:endParaRPr lang="ru-RU" sz="1200" b="1" dirty="0">
              <a:latin typeface="Raleway" charset="0"/>
              <a:ea typeface="Raleway" charset="0"/>
              <a:cs typeface="Raleway" charset="0"/>
            </a:endParaRPr>
          </a:p>
          <a:p>
            <a:pPr indent="337177" algn="just"/>
            <a:endParaRPr lang="ru-RU" sz="2100" b="1" dirty="0">
              <a:latin typeface="Times New Roman" charset="0"/>
              <a:ea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56033" y="4685943"/>
            <a:ext cx="68059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dirty="0">
                <a:latin typeface="Raleway" charset="0"/>
                <a:ea typeface="Calibri" charset="0"/>
                <a:cs typeface="Times New Roman" charset="0"/>
              </a:rPr>
              <a:t>	</a:t>
            </a:r>
            <a:endParaRPr lang="ru-RU" sz="1350" dirty="0"/>
          </a:p>
        </p:txBody>
      </p:sp>
      <p:sp>
        <p:nvSpPr>
          <p:cNvPr id="3" name="TextBox 2"/>
          <p:cNvSpPr txBox="1"/>
          <p:nvPr/>
        </p:nvSpPr>
        <p:spPr>
          <a:xfrm>
            <a:off x="7444455" y="308827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350" dirty="0"/>
          </a:p>
        </p:txBody>
      </p:sp>
      <p:pic>
        <p:nvPicPr>
          <p:cNvPr id="6" name="S_DOMNIN_LOGO.png" descr="S_DOMNIN_LOGO.png">
            <a:extLst>
              <a:ext uri="{FF2B5EF4-FFF2-40B4-BE49-F238E27FC236}">
                <a16:creationId xmlns:a16="http://schemas.microsoft.com/office/drawing/2014/main" id="{E978238E-8A95-7148-8B0B-FD50A687F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05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1100" y="5924430"/>
            <a:ext cx="731071" cy="562521"/>
          </a:xfrm>
          <a:prstGeom prst="rect">
            <a:avLst/>
          </a:prstGeom>
          <a:noFill/>
          <a:ln w="0">
            <a:solidFill>
              <a:schemeClr val="bg2">
                <a:lumMod val="50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1436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71" y="857254"/>
            <a:ext cx="7909232" cy="1314449"/>
          </a:xfrm>
        </p:spPr>
        <p:txBody>
          <a:bodyPr>
            <a:normAutofit fontScale="90000"/>
          </a:bodyPr>
          <a:lstStyle/>
          <a:p>
            <a:pPr algn="l"/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Определение ВС РФ от 24 декабря 2021 № 309-ЭС21-14612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(дело Сергея </a:t>
            </a:r>
            <a:r>
              <a:rPr lang="ru-RU" sz="2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Мухачева</a:t>
            </a: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)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	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90430" y="1616388"/>
            <a:ext cx="7645908" cy="4270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50" dirty="0">
                <a:latin typeface="Raleway" charset="0"/>
                <a:ea typeface="Raleway" charset="0"/>
                <a:cs typeface="Raleway" charset="0"/>
              </a:rPr>
              <a:t>	</a:t>
            </a:r>
            <a:r>
              <a:rPr lang="ru-RU" sz="1050" dirty="0">
                <a:latin typeface="Raleway" panose="020B0503030101060003" pitchFamily="34" charset="0"/>
              </a:rPr>
              <a:t>Должник обратился с заявлением об исключении из конкурсной массы земельного участка площадью 1217,6 </a:t>
            </a:r>
            <a:r>
              <a:rPr lang="ru-RU" sz="1050" dirty="0" err="1">
                <a:latin typeface="Raleway" panose="020B0503030101060003" pitchFamily="34" charset="0"/>
              </a:rPr>
              <a:t>кв.м</a:t>
            </a:r>
            <a:r>
              <a:rPr lang="ru-RU" sz="1050" dirty="0">
                <a:latin typeface="Raleway" panose="020B0503030101060003" pitchFamily="34" charset="0"/>
              </a:rPr>
              <a:t>. И расположенного на нем трехэтажного жилого дома площадью 394,2 </a:t>
            </a:r>
            <a:r>
              <a:rPr lang="ru-RU" sz="1050" dirty="0" err="1">
                <a:latin typeface="Raleway" panose="020B0503030101060003" pitchFamily="34" charset="0"/>
              </a:rPr>
              <a:t>кв.м</a:t>
            </a:r>
            <a:r>
              <a:rPr lang="ru-RU" sz="1050" dirty="0">
                <a:latin typeface="Raleway" panose="020B0503030101060003" pitchFamily="34" charset="0"/>
              </a:rPr>
              <a:t>.</a:t>
            </a:r>
          </a:p>
          <a:p>
            <a:pPr algn="just"/>
            <a:r>
              <a:rPr lang="ru-RU" sz="1050" dirty="0">
                <a:latin typeface="Raleway" panose="020B0503030101060003" pitchFamily="34" charset="0"/>
              </a:rPr>
              <a:t>	Суды трех инстанций (до вынесения постановления КС РФ № 15-П) заявление удовлетворили со ссылкой на безусловный характер исполнительского иммунитета в отношении единственного жилья.</a:t>
            </a:r>
          </a:p>
          <a:p>
            <a:pPr algn="just"/>
            <a:endParaRPr lang="ru-RU" sz="1050" dirty="0">
              <a:latin typeface="Raleway" panose="020B0503030101060003" pitchFamily="34" charset="0"/>
            </a:endParaRPr>
          </a:p>
          <a:p>
            <a:pPr algn="just"/>
            <a:r>
              <a:rPr lang="ru-RU" sz="1050" dirty="0">
                <a:latin typeface="Raleway" panose="020B0503030101060003" pitchFamily="34" charset="0"/>
              </a:rPr>
              <a:t>Позиция ВС РФ:</a:t>
            </a:r>
          </a:p>
          <a:p>
            <a:pPr algn="just"/>
            <a:endParaRPr lang="ru-RU" sz="1050" dirty="0">
              <a:latin typeface="Raleway" panose="020B0503030101060003" pitchFamily="34" charset="0"/>
            </a:endParaRPr>
          </a:p>
          <a:p>
            <a:pPr algn="just"/>
            <a:r>
              <a:rPr lang="ru-RU" sz="1050" dirty="0">
                <a:latin typeface="Raleway" panose="020B0503030101060003" pitchFamily="34" charset="0"/>
              </a:rPr>
              <a:t>После принятия судами первой и апелляционной инстанций обжалуемых судебных актов КС РФ принято постановление от 26.04.2021 № 15-П, в котором указано, что со вступления в силу постановления № 15-П абзац второй части 1 статьи 446 ГПК РФ в дальнейшем не может служить нормативно-правовым основанием безусловного отказа в обращении взыскания на жилые помещения, указанные в нем, </a:t>
            </a:r>
            <a:r>
              <a:rPr lang="ru-RU" sz="1050" b="1" dirty="0">
                <a:solidFill>
                  <a:schemeClr val="accent1"/>
                </a:solidFill>
                <a:latin typeface="Raleway" panose="020B0503030101060003" pitchFamily="34" charset="0"/>
              </a:rPr>
              <a:t>если суд считает необоснованным применение исполнительского иммунитета</a:t>
            </a:r>
            <a:r>
              <a:rPr lang="ru-RU" sz="1050" dirty="0">
                <a:latin typeface="Raleway" panose="020B0503030101060003" pitchFamily="34" charset="0"/>
              </a:rPr>
              <a:t>.</a:t>
            </a:r>
          </a:p>
          <a:p>
            <a:pPr algn="just"/>
            <a:endParaRPr lang="ru-RU" sz="1050" dirty="0">
              <a:latin typeface="Raleway" panose="020B0503030101060003" pitchFamily="34" charset="0"/>
            </a:endParaRPr>
          </a:p>
          <a:p>
            <a:pPr algn="just"/>
            <a:endParaRPr lang="ru-RU" sz="1050" dirty="0">
              <a:latin typeface="Raleway" panose="020B0503030101060003" pitchFamily="34" charset="0"/>
            </a:endParaRPr>
          </a:p>
          <a:p>
            <a:pPr algn="just"/>
            <a:endParaRPr lang="ru-RU" sz="975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r>
              <a:rPr lang="ru-RU" sz="975" dirty="0">
                <a:latin typeface="Raleway" charset="0"/>
                <a:ea typeface="Raleway" charset="0"/>
                <a:cs typeface="Raleway" charset="0"/>
              </a:rPr>
              <a:t>	</a:t>
            </a:r>
            <a:endParaRPr lang="ru-RU" sz="1050" dirty="0"/>
          </a:p>
          <a:p>
            <a:endParaRPr lang="ru-RU" sz="1050" dirty="0"/>
          </a:p>
          <a:p>
            <a:endParaRPr lang="ru-RU" sz="1050" dirty="0">
              <a:latin typeface="Raleway" charset="0"/>
              <a:ea typeface="Raleway" charset="0"/>
              <a:cs typeface="Raleway" charset="0"/>
            </a:endParaRPr>
          </a:p>
          <a:p>
            <a:pPr marL="214308" indent="-214308">
              <a:buFontTx/>
              <a:buChar char="-"/>
            </a:pPr>
            <a:endParaRPr lang="ru-RU" sz="1350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endParaRPr lang="ru-RU" sz="1350" b="1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	</a:t>
            </a:r>
          </a:p>
          <a:p>
            <a:pPr algn="just"/>
            <a:endParaRPr lang="ru-RU" sz="1200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	</a:t>
            </a:r>
          </a:p>
          <a:p>
            <a:pPr algn="just"/>
            <a:endParaRPr lang="ru-RU" sz="2100" b="1" dirty="0">
              <a:latin typeface="Times New Roman" charset="0"/>
              <a:ea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56033" y="4685943"/>
            <a:ext cx="68059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dirty="0">
                <a:latin typeface="Raleway" charset="0"/>
                <a:ea typeface="Calibri" charset="0"/>
                <a:cs typeface="Times New Roman" charset="0"/>
              </a:rPr>
              <a:t>	</a:t>
            </a:r>
            <a:endParaRPr lang="ru-RU" sz="1350" dirty="0"/>
          </a:p>
        </p:txBody>
      </p:sp>
      <p:sp>
        <p:nvSpPr>
          <p:cNvPr id="3" name="TextBox 2"/>
          <p:cNvSpPr txBox="1"/>
          <p:nvPr/>
        </p:nvSpPr>
        <p:spPr>
          <a:xfrm>
            <a:off x="7444455" y="308827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350" dirty="0"/>
          </a:p>
        </p:txBody>
      </p:sp>
      <p:pic>
        <p:nvPicPr>
          <p:cNvPr id="6" name="S_DOMNIN_LOGO.png" descr="S_DOMNIN_LOGO.png">
            <a:extLst>
              <a:ext uri="{FF2B5EF4-FFF2-40B4-BE49-F238E27FC236}">
                <a16:creationId xmlns:a16="http://schemas.microsoft.com/office/drawing/2014/main" id="{2283993A-6999-6147-8503-636A6B062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05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1100" y="5438231"/>
            <a:ext cx="731071" cy="562521"/>
          </a:xfrm>
          <a:prstGeom prst="rect">
            <a:avLst/>
          </a:prstGeom>
          <a:noFill/>
          <a:ln w="0">
            <a:solidFill>
              <a:schemeClr val="bg2">
                <a:lumMod val="50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20012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71" y="857254"/>
            <a:ext cx="7909232" cy="1314449"/>
          </a:xfrm>
        </p:spPr>
        <p:txBody>
          <a:bodyPr>
            <a:normAutofit fontScale="90000"/>
          </a:bodyPr>
          <a:lstStyle/>
          <a:p>
            <a:pPr algn="l"/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Определение ВС РФ от 18 апреля 2022 № 302-ЭС21-25189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(дело Михаила Михайлова)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	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90430" y="1616387"/>
            <a:ext cx="7645908" cy="5516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50" dirty="0">
                <a:latin typeface="Raleway" charset="0"/>
                <a:ea typeface="Raleway" charset="0"/>
                <a:cs typeface="Raleway" charset="0"/>
              </a:rPr>
              <a:t>	</a:t>
            </a:r>
            <a:r>
              <a:rPr lang="ru-RU" sz="975" dirty="0">
                <a:latin typeface="Raleway" panose="020B0503030101060003" pitchFamily="34" charset="0"/>
              </a:rPr>
              <a:t>Должник подал ходатайство об исключении из к/массы единственного жилья – квартиры в г. Чита площадью 392,4 </a:t>
            </a:r>
            <a:r>
              <a:rPr lang="ru-RU" sz="975" dirty="0" err="1">
                <a:latin typeface="Raleway" panose="020B0503030101060003" pitchFamily="34" charset="0"/>
              </a:rPr>
              <a:t>кв.м</a:t>
            </a:r>
            <a:r>
              <a:rPr lang="ru-RU" sz="975" dirty="0">
                <a:latin typeface="Raleway" panose="020B0503030101060003" pitchFamily="34" charset="0"/>
              </a:rPr>
              <a:t>., в котором он проживает вместе с супругой и двумя детьми. При этом у супруги имелась добрачная квартира 113,5 </a:t>
            </a:r>
            <a:r>
              <a:rPr lang="ru-RU" sz="975" dirty="0" err="1">
                <a:latin typeface="Raleway" panose="020B0503030101060003" pitchFamily="34" charset="0"/>
              </a:rPr>
              <a:t>кв.м</a:t>
            </a:r>
            <a:r>
              <a:rPr lang="ru-RU" sz="975" dirty="0">
                <a:latin typeface="Raleway" panose="020B0503030101060003" pitchFamily="34" charset="0"/>
              </a:rPr>
              <a:t>., подаренная ею одним из сыновей. Также у должника имелась доля ½ на квартиру 146,2 </a:t>
            </a:r>
            <a:r>
              <a:rPr lang="ru-RU" sz="975" dirty="0" err="1">
                <a:latin typeface="Raleway" panose="020B0503030101060003" pitchFamily="34" charset="0"/>
              </a:rPr>
              <a:t>кв.м</a:t>
            </a:r>
            <a:r>
              <a:rPr lang="ru-RU" sz="975" dirty="0">
                <a:latin typeface="Raleway" panose="020B0503030101060003" pitchFamily="34" charset="0"/>
              </a:rPr>
              <a:t>., в которой проживает его бывшая супруга.</a:t>
            </a:r>
          </a:p>
          <a:p>
            <a:pPr algn="just"/>
            <a:r>
              <a:rPr lang="ru-RU" sz="975" dirty="0">
                <a:latin typeface="Raleway" panose="020B0503030101060003" pitchFamily="34" charset="0"/>
                <a:ea typeface="Raleway" charset="0"/>
                <a:cs typeface="Raleway" charset="0"/>
              </a:rPr>
              <a:t>	Суд первой инстанции заявление удовлетворил, апелляция и кассация оставили без изменения.  В отношении квартиры, принадлежащей сыну должника, отмечено, что она в любом случае не попала бы в конкурсную массу, в связи с чем отклонен довод о том, что должник может проживать в ней, являясь членом семьи собственника – своего несовершеннолетнего сына. Кредитору Сбербанк отказано в рассмотрении вопроса о предоставлении замещающего жилья.</a:t>
            </a:r>
          </a:p>
          <a:p>
            <a:pPr algn="just"/>
            <a:r>
              <a:rPr lang="ru-RU" sz="975" dirty="0">
                <a:latin typeface="Raleway" panose="020B0503030101060003" pitchFamily="34" charset="0"/>
                <a:ea typeface="Raleway" charset="0"/>
                <a:cs typeface="Raleway" charset="0"/>
              </a:rPr>
              <a:t>	На этапе до передачи дела в СКЭС финансовый управляющий и Сбербанк обратились с заявлением о пересмотре определения суда по вновь открывшимся обстоятельствам со ссылкой на постановление КС РФ № 15-П. Суд первой инстанции вновь отказал заявителям, определение вступило в законную силу. Суд сослался на добросовестность должника, приобретение квартиры задолго до банкротства и проживание в ней семьи должника, отсутствие доказательств возможности существенного погашения долга за счет ее продажи, невозможность проживания должника с его новой семьей в квартире бывшей жены, где у него ½ доли.</a:t>
            </a:r>
          </a:p>
          <a:p>
            <a:pPr algn="just"/>
            <a:endParaRPr lang="ru-RU" sz="975" dirty="0">
              <a:latin typeface="Raleway" panose="020B0503030101060003" pitchFamily="34" charset="0"/>
              <a:ea typeface="Raleway" charset="0"/>
              <a:cs typeface="Raleway" charset="0"/>
            </a:endParaRPr>
          </a:p>
          <a:p>
            <a:pPr algn="just"/>
            <a:r>
              <a:rPr lang="ru-RU" sz="975" dirty="0">
                <a:latin typeface="Raleway" panose="020B0503030101060003" pitchFamily="34" charset="0"/>
                <a:ea typeface="Raleway" charset="0"/>
                <a:cs typeface="Raleway" charset="0"/>
              </a:rPr>
              <a:t>Позиция ВС РФ: </a:t>
            </a:r>
            <a:r>
              <a:rPr lang="ru-RU" sz="975" dirty="0">
                <a:latin typeface="Raleway" panose="020B0503030101060003" pitchFamily="34" charset="0"/>
              </a:rPr>
              <a:t>	Имеющие значение для разрешения спора об исключении спорной квартиры из конкурсной массы обстоятельства, доводы и возражения участников спора исследованы, установлены и оценены при принятии обжалуемых судебных актов и определения от 11.01.2022, вступившего в законную силу. Добросовестность поведения должника оценены судами согласно имеющейся компетенции применительно к обстоятельствам банкротства должника и постановлению № 15-П, и изменение такой оценки на стадии кассационного производства не попадает под основания для пересмотра судебных актов ВС РФ.</a:t>
            </a:r>
          </a:p>
          <a:p>
            <a:pPr algn="just"/>
            <a:endParaRPr lang="ru-RU" sz="1050" dirty="0"/>
          </a:p>
          <a:p>
            <a:pPr algn="just"/>
            <a:r>
              <a:rPr lang="ru-RU" sz="1050" b="1" dirty="0">
                <a:solidFill>
                  <a:schemeClr val="accent1"/>
                </a:solidFill>
                <a:latin typeface="Raleway" panose="020B0503030101060003" pitchFamily="34" charset="0"/>
              </a:rPr>
              <a:t>Таким образом,  ВС РФ де-факто согласился с выводом суда первой инстанции о том, что возможность должника проживать в другом жилом помещении, принадлежащем члену его семьи, сама по себе не является основанием для включения единственного жилья в конкурсную массу (явное противоречие с выводом из определения по делу В. </a:t>
            </a:r>
            <a:r>
              <a:rPr lang="ru-RU" sz="1050" b="1" dirty="0" err="1">
                <a:solidFill>
                  <a:schemeClr val="accent1"/>
                </a:solidFill>
                <a:latin typeface="Raleway" panose="020B0503030101060003" pitchFamily="34" charset="0"/>
              </a:rPr>
              <a:t>Балыкова</a:t>
            </a:r>
            <a:r>
              <a:rPr lang="ru-RU" sz="1050" b="1" dirty="0">
                <a:solidFill>
                  <a:schemeClr val="accent1"/>
                </a:solidFill>
                <a:latin typeface="Raleway" panose="020B0503030101060003" pitchFamily="34" charset="0"/>
              </a:rPr>
              <a:t>)</a:t>
            </a:r>
          </a:p>
          <a:p>
            <a:endParaRPr lang="ru-RU" sz="1050" dirty="0">
              <a:latin typeface="Raleway" charset="0"/>
              <a:ea typeface="Raleway" charset="0"/>
              <a:cs typeface="Raleway" charset="0"/>
            </a:endParaRPr>
          </a:p>
          <a:p>
            <a:pPr marL="214308" indent="-214308">
              <a:buFontTx/>
              <a:buChar char="-"/>
            </a:pPr>
            <a:endParaRPr lang="ru-RU" sz="1350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endParaRPr lang="ru-RU" sz="1350" b="1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	</a:t>
            </a:r>
          </a:p>
          <a:p>
            <a:pPr algn="just"/>
            <a:endParaRPr lang="ru-RU" sz="1200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	</a:t>
            </a:r>
          </a:p>
          <a:p>
            <a:pPr algn="just"/>
            <a:endParaRPr lang="ru-RU" sz="2100" b="1" dirty="0">
              <a:latin typeface="Times New Roman" charset="0"/>
              <a:ea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56033" y="4685943"/>
            <a:ext cx="68059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dirty="0">
                <a:latin typeface="Raleway" charset="0"/>
                <a:ea typeface="Calibri" charset="0"/>
                <a:cs typeface="Times New Roman" charset="0"/>
              </a:rPr>
              <a:t>	</a:t>
            </a:r>
            <a:endParaRPr lang="ru-RU" sz="1350" dirty="0"/>
          </a:p>
        </p:txBody>
      </p:sp>
      <p:sp>
        <p:nvSpPr>
          <p:cNvPr id="3" name="TextBox 2"/>
          <p:cNvSpPr txBox="1"/>
          <p:nvPr/>
        </p:nvSpPr>
        <p:spPr>
          <a:xfrm>
            <a:off x="7444455" y="308827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350" dirty="0"/>
          </a:p>
        </p:txBody>
      </p:sp>
      <p:pic>
        <p:nvPicPr>
          <p:cNvPr id="6" name="S_DOMNIN_LOGO.png" descr="S_DOMNIN_LOGO.png">
            <a:extLst>
              <a:ext uri="{FF2B5EF4-FFF2-40B4-BE49-F238E27FC236}">
                <a16:creationId xmlns:a16="http://schemas.microsoft.com/office/drawing/2014/main" id="{0DAB6735-EF50-3448-A1CD-52C476326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05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1100" y="5719491"/>
            <a:ext cx="731071" cy="562521"/>
          </a:xfrm>
          <a:prstGeom prst="rect">
            <a:avLst/>
          </a:prstGeom>
          <a:noFill/>
          <a:ln w="0">
            <a:solidFill>
              <a:schemeClr val="bg2">
                <a:lumMod val="50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160416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71" y="857254"/>
            <a:ext cx="7909232" cy="1314449"/>
          </a:xfrm>
        </p:spPr>
        <p:txBody>
          <a:bodyPr>
            <a:normAutofit fontScale="90000"/>
          </a:bodyPr>
          <a:lstStyle/>
          <a:p>
            <a:pPr algn="l"/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Постановление КС РФ от 03 февраля 2022 № 5-П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(дело Сергея Кузьмина)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	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90430" y="1616387"/>
            <a:ext cx="7645908" cy="4178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50" dirty="0">
                <a:latin typeface="Raleway" panose="020B0503030101060003" pitchFamily="34" charset="0"/>
                <a:ea typeface="Raleway" charset="0"/>
                <a:cs typeface="Raleway" charset="0"/>
              </a:rPr>
              <a:t>	</a:t>
            </a:r>
            <a:r>
              <a:rPr lang="ru-RU" sz="1350" dirty="0"/>
              <a:t> </a:t>
            </a:r>
            <a:r>
              <a:rPr lang="ru-RU" sz="1050" dirty="0">
                <a:latin typeface="Raleway" panose="020B0503030101060003" pitchFamily="34" charset="0"/>
              </a:rPr>
              <a:t>… не вызывает сомнения с точки зрения соответствия Конституции РФ сама по себе возможность признать договор купли-продажи жилого помещения, заключенный должником с покупателем-гражданином, для которого это жилое помещение является единственным пригодным для постоянного проживания, недействительным </a:t>
            </a:r>
            <a:r>
              <a:rPr lang="ru-RU" sz="1050" b="1" dirty="0">
                <a:solidFill>
                  <a:schemeClr val="accent1"/>
                </a:solidFill>
                <a:latin typeface="Raleway" panose="020B0503030101060003" pitchFamily="34" charset="0"/>
              </a:rPr>
              <a:t>в качестве подозрительной сделки при неравноценном встречном исполнении обязательств, в течение одного года до принятия заявления о признании должника банкротом </a:t>
            </a:r>
            <a:r>
              <a:rPr lang="ru-RU" sz="1050" dirty="0">
                <a:latin typeface="Raleway" panose="020B0503030101060003" pitchFamily="34" charset="0"/>
              </a:rPr>
              <a:t>(с учетом специального порядка исчисления этого периода для банков).  </a:t>
            </a:r>
          </a:p>
          <a:p>
            <a:pPr algn="just"/>
            <a:r>
              <a:rPr lang="ru-RU" sz="1050" dirty="0">
                <a:latin typeface="Raleway" panose="020B0503030101060003" pitchFamily="34" charset="0"/>
              </a:rPr>
              <a:t>	</a:t>
            </a:r>
          </a:p>
          <a:p>
            <a:pPr algn="just"/>
            <a:r>
              <a:rPr lang="ru-RU" sz="1050" dirty="0">
                <a:latin typeface="Raleway" panose="020B0503030101060003" pitchFamily="34" charset="0"/>
              </a:rPr>
              <a:t>	Положения пункта 1 статьи 61.2 и пункта 11 статьи 189.40 Закона о банкротстве не согласуются с требованиями статей 40 (часть 1) и 55 (часть 3) Конституции РФ в той мере, в какой они в системе действующего правового регулирования не гарантируют реального получения гражданином ранее уплаченных по этому договору денежных средств, которые могли бы быть использованы для удовлетворения его потребности в жилище.</a:t>
            </a:r>
          </a:p>
          <a:p>
            <a:pPr algn="just"/>
            <a:r>
              <a:rPr lang="ru-RU" sz="1050" dirty="0">
                <a:latin typeface="Raleway" panose="020B0503030101060003" pitchFamily="34" charset="0"/>
              </a:rPr>
              <a:t>	Федеральному законодателю надлежит - исходя из требований Конституции РФ и с учетом правовых позиций, выраженных в настоящем Постановлении, - внести в действующее правовое регулирование необходимые изменения.</a:t>
            </a:r>
          </a:p>
          <a:p>
            <a:pPr algn="just"/>
            <a:endParaRPr lang="ru-RU" sz="1050" dirty="0">
              <a:latin typeface="Raleway" panose="020B0503030101060003" pitchFamily="34" charset="0"/>
            </a:endParaRPr>
          </a:p>
          <a:p>
            <a:pPr algn="just"/>
            <a:r>
              <a:rPr lang="ru-RU" sz="1050" dirty="0">
                <a:latin typeface="Raleway" panose="020B0503030101060003" pitchFamily="34" charset="0"/>
              </a:rPr>
              <a:t>	До установления соответствующего законодательного регулирования </a:t>
            </a:r>
            <a:r>
              <a:rPr lang="ru-RU" sz="1050" b="1" dirty="0">
                <a:solidFill>
                  <a:schemeClr val="accent1"/>
                </a:solidFill>
                <a:latin typeface="Raleway" panose="020B0503030101060003" pitchFamily="34" charset="0"/>
              </a:rPr>
              <a:t>при продаже с торгов в рамках процедуры банкротства жилого помещения </a:t>
            </a:r>
            <a:r>
              <a:rPr lang="ru-RU" sz="1050" dirty="0">
                <a:latin typeface="Raleway" panose="020B0503030101060003" pitchFamily="34" charset="0"/>
              </a:rPr>
              <a:t>после признания в соответствии с оспариваемыми положениями недействительной сделки купли-продажи этого жилого помещения, притом что оно является единственным пригодным для постоянного проживания гражданина (покупателя по недействительной сделке), </a:t>
            </a:r>
          </a:p>
          <a:p>
            <a:pPr algn="just"/>
            <a:r>
              <a:rPr lang="ru-RU" sz="1050" b="1" dirty="0">
                <a:solidFill>
                  <a:schemeClr val="accent1"/>
                </a:solidFill>
                <a:latin typeface="Raleway" panose="020B0503030101060003" pitchFamily="34" charset="0"/>
              </a:rPr>
              <a:t>	денежные средства в размере уплаченной им по договору цены в конкурсную массу не поступают, но передаются гражданину, а остальная часть средств, если таковые выручены, подлежит включению в конкурсную массу</a:t>
            </a:r>
            <a:r>
              <a:rPr lang="ru-RU" sz="1050" dirty="0">
                <a:latin typeface="Raleway" panose="020B0503030101060003" pitchFamily="34" charset="0"/>
              </a:rPr>
              <a:t>; </a:t>
            </a:r>
          </a:p>
          <a:p>
            <a:pPr algn="just"/>
            <a:r>
              <a:rPr lang="ru-RU" sz="1050" b="1" dirty="0">
                <a:solidFill>
                  <a:schemeClr val="accent1"/>
                </a:solidFill>
                <a:latin typeface="Raleway" panose="020B0503030101060003" pitchFamily="34" charset="0"/>
              </a:rPr>
              <a:t>	до получения указанной денежной суммы, а также в течение установленного судом разумного срока после ее получения гражданин сохраняет право пользования жилым помещением</a:t>
            </a:r>
            <a:r>
              <a:rPr lang="ru-RU" sz="1050" dirty="0">
                <a:latin typeface="Raleway" panose="020B0503030101060003" pitchFamily="34" charset="0"/>
              </a:rPr>
              <a:t>; </a:t>
            </a:r>
          </a:p>
          <a:p>
            <a:pPr algn="just"/>
            <a:r>
              <a:rPr lang="ru-RU" sz="1050" dirty="0">
                <a:latin typeface="Raleway" panose="020B0503030101060003" pitchFamily="34" charset="0"/>
              </a:rPr>
              <a:t>	об этом праве информируются участники торгов.</a:t>
            </a:r>
            <a:endParaRPr lang="ru-RU" sz="1050" b="1" dirty="0">
              <a:latin typeface="Raleway" panose="020B0503030101060003" pitchFamily="34" charset="0"/>
              <a:ea typeface="Calibri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44455" y="308827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350" dirty="0"/>
          </a:p>
        </p:txBody>
      </p:sp>
      <p:pic>
        <p:nvPicPr>
          <p:cNvPr id="6" name="S_DOMNIN_LOGO.png" descr="S_DOMNIN_LOGO.png">
            <a:extLst>
              <a:ext uri="{FF2B5EF4-FFF2-40B4-BE49-F238E27FC236}">
                <a16:creationId xmlns:a16="http://schemas.microsoft.com/office/drawing/2014/main" id="{A473715F-1A75-7F45-A97B-0B85D0427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05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1100" y="5801424"/>
            <a:ext cx="731071" cy="562521"/>
          </a:xfrm>
          <a:prstGeom prst="rect">
            <a:avLst/>
          </a:prstGeom>
          <a:noFill/>
          <a:ln w="0">
            <a:solidFill>
              <a:schemeClr val="bg2">
                <a:lumMod val="50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183757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71" y="857254"/>
            <a:ext cx="7909232" cy="1314449"/>
          </a:xfrm>
        </p:spPr>
        <p:txBody>
          <a:bodyPr>
            <a:normAutofit/>
          </a:bodyPr>
          <a:lstStyle/>
          <a:p>
            <a:pPr algn="l"/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	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90430" y="1616387"/>
            <a:ext cx="7645908" cy="3116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 	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СООТНОШЕНИЕ ПРАВОВЫХ ПОЗИЦИЙ КС РФ И ВС РФ С ПУНКТОМ 4 ПОСТАНОВЛЕНИЯ ПЛЕНУМА ВС РФ № 48  от 28.12.2018</a:t>
            </a:r>
            <a:r>
              <a:rPr lang="ru-RU" sz="1350" dirty="0">
                <a:solidFill>
                  <a:schemeClr val="bg1">
                    <a:lumMod val="50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	</a:t>
            </a:r>
          </a:p>
          <a:p>
            <a:pPr algn="just"/>
            <a:r>
              <a:rPr lang="ru-RU" sz="1350" dirty="0"/>
              <a:t> 	</a:t>
            </a:r>
          </a:p>
          <a:p>
            <a:pPr algn="just"/>
            <a:r>
              <a:rPr lang="ru-RU" sz="1350" b="1" dirty="0">
                <a:latin typeface="Raleway" charset="0"/>
                <a:ea typeface="Raleway" charset="0"/>
                <a:cs typeface="Raleway" charset="0"/>
              </a:rPr>
              <a:t>пункт 4. Целью оспаривания сделок в рамках дела о банкротстве является возврат в конкурсную массу того имущества, которое может быть реализовано для удовлетворения требований кредиторов. Поэтому не подлежит признанию недействительной сделка, направленная на отчуждение должником жилого помещения, если на момент рассмотрения спора в данном помещении продолжают совместно проживать должник и члены его семьи и при возврате помещения в конкурсную массу оно будет защищено исполнительским иммунитетом (статья 446 ГПК РФ).</a:t>
            </a:r>
          </a:p>
          <a:p>
            <a:pPr algn="just"/>
            <a:endParaRPr lang="ru-RU" sz="2100" b="1" dirty="0">
              <a:latin typeface="Times New Roman" charset="0"/>
              <a:ea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56033" y="4685943"/>
            <a:ext cx="68059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dirty="0">
                <a:latin typeface="Raleway" charset="0"/>
                <a:ea typeface="Calibri" charset="0"/>
                <a:cs typeface="Times New Roman" charset="0"/>
              </a:rPr>
              <a:t>	</a:t>
            </a:r>
            <a:endParaRPr lang="ru-RU" sz="1350" dirty="0"/>
          </a:p>
        </p:txBody>
      </p:sp>
      <p:sp>
        <p:nvSpPr>
          <p:cNvPr id="3" name="TextBox 2"/>
          <p:cNvSpPr txBox="1"/>
          <p:nvPr/>
        </p:nvSpPr>
        <p:spPr>
          <a:xfrm>
            <a:off x="7444455" y="308827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350" dirty="0"/>
          </a:p>
        </p:txBody>
      </p:sp>
      <p:pic>
        <p:nvPicPr>
          <p:cNvPr id="6" name="S_DOMNIN_LOGO.png" descr="S_DOMNIN_LOGO.png">
            <a:extLst>
              <a:ext uri="{FF2B5EF4-FFF2-40B4-BE49-F238E27FC236}">
                <a16:creationId xmlns:a16="http://schemas.microsoft.com/office/drawing/2014/main" id="{DAC73A0F-B1DA-804D-AFD6-1CAAF506A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05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1100" y="5438231"/>
            <a:ext cx="731071" cy="562521"/>
          </a:xfrm>
          <a:prstGeom prst="rect">
            <a:avLst/>
          </a:prstGeom>
          <a:noFill/>
          <a:ln w="0">
            <a:solidFill>
              <a:schemeClr val="bg2">
                <a:lumMod val="50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44610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71" y="857254"/>
            <a:ext cx="7909232" cy="1314449"/>
          </a:xfrm>
        </p:spPr>
        <p:txBody>
          <a:bodyPr>
            <a:normAutofit fontScale="90000"/>
          </a:bodyPr>
          <a:lstStyle/>
          <a:p>
            <a:pPr algn="l"/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Определение ВС РФ от </a:t>
            </a:r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30</a:t>
            </a: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.08.2021 № 307-ЭС20-8025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(дело Евгения Егорова)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	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90430" y="1616389"/>
            <a:ext cx="7645908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>
                <a:latin typeface="Raleway" charset="0"/>
                <a:ea typeface="Raleway" charset="0"/>
                <a:cs typeface="Raleway" charset="0"/>
              </a:rPr>
              <a:t>	</a:t>
            </a:r>
            <a:r>
              <a:rPr lang="ru-RU" sz="1125" b="1" dirty="0">
                <a:latin typeface="Raleway" charset="0"/>
                <a:ea typeface="Raleway" charset="0"/>
                <a:cs typeface="Raleway" charset="0"/>
              </a:rPr>
              <a:t>СООТНОШЕНИЕ С ПУНКТОМ 4 ППВС РФ № 48 ОТ 20.12.2018</a:t>
            </a:r>
            <a:endParaRPr lang="ru-RU" sz="1125" b="1" dirty="0"/>
          </a:p>
          <a:p>
            <a:pPr algn="just"/>
            <a:r>
              <a:rPr lang="ru-RU" sz="1125" dirty="0"/>
              <a:t>	</a:t>
            </a:r>
            <a:r>
              <a:rPr lang="ru-RU" sz="1125" dirty="0">
                <a:latin typeface="Raleway" charset="0"/>
                <a:ea typeface="Raleway" charset="0"/>
                <a:cs typeface="Raleway" charset="0"/>
              </a:rPr>
              <a:t>Разъяснения пункта 4 ППВС № 48 применимы к ситуации, в которой отчуждающий единственное жилое помещение должник </a:t>
            </a:r>
            <a:r>
              <a:rPr lang="ru-RU" sz="1125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на момент рассмотрения спора проживал и продолжает проживать в нем </a:t>
            </a:r>
            <a:r>
              <a:rPr lang="ru-RU" sz="1125" dirty="0">
                <a:latin typeface="Raleway" charset="0"/>
                <a:ea typeface="Raleway" charset="0"/>
                <a:cs typeface="Raleway" charset="0"/>
              </a:rPr>
              <a:t>совместно с членами своей, действительно считая данное жилое помещение своим единственным жильем. </a:t>
            </a:r>
          </a:p>
          <a:p>
            <a:pPr algn="just"/>
            <a:r>
              <a:rPr lang="ru-RU" sz="1125" dirty="0">
                <a:latin typeface="Raleway" charset="0"/>
                <a:ea typeface="Raleway" charset="0"/>
                <a:cs typeface="Raleway" charset="0"/>
              </a:rPr>
              <a:t>	</a:t>
            </a:r>
          </a:p>
          <a:p>
            <a:pPr algn="just"/>
            <a:r>
              <a:rPr lang="ru-RU" sz="1125" dirty="0">
                <a:latin typeface="Raleway" charset="0"/>
                <a:ea typeface="Raleway" charset="0"/>
                <a:cs typeface="Raleway" charset="0"/>
              </a:rPr>
              <a:t>	В рассматриваемой ситуации </a:t>
            </a:r>
            <a:r>
              <a:rPr lang="mr-IN" sz="1125" dirty="0">
                <a:latin typeface="Raleway" charset="0"/>
                <a:ea typeface="Raleway" charset="0"/>
                <a:cs typeface="Raleway" charset="0"/>
              </a:rPr>
              <a:t>…</a:t>
            </a:r>
            <a:r>
              <a:rPr lang="ru-RU" sz="1125" dirty="0">
                <a:latin typeface="Raleway" charset="0"/>
                <a:ea typeface="Raleway" charset="0"/>
                <a:cs typeface="Raleway" charset="0"/>
              </a:rPr>
              <a:t> </a:t>
            </a:r>
            <a:r>
              <a:rPr lang="ru-RU" sz="1125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спорная квартира не являлась единственным пригодным для проживания должника жильем, формально став таковым в результате последовательных недобросовестных действий должника</a:t>
            </a:r>
            <a:r>
              <a:rPr lang="ru-RU" sz="1125" dirty="0">
                <a:latin typeface="Raleway" charset="0"/>
                <a:ea typeface="Raleway" charset="0"/>
                <a:cs typeface="Raleway" charset="0"/>
              </a:rPr>
              <a:t>, направленных на искусственное создание данной ситуации. В этой квартире должник не проживал на момент ее отчуждения и не планировал проживать в дальнейшем. Должник также никогда не был зарегистрирован по указанному адресу. Таким образом, сам должник не считал четырехкомнатную квартиру своим единственным жильем, выразив волю на отказ от исполнительского иммунитета. Отсутствие у должника жилья, свободного от исполнительского иммунитета, является исключительно результатом совершенных им действий. </a:t>
            </a:r>
          </a:p>
          <a:p>
            <a:pPr algn="just"/>
            <a:r>
              <a:rPr lang="ru-RU" sz="1125" dirty="0">
                <a:latin typeface="Raleway" charset="0"/>
                <a:ea typeface="Raleway" charset="0"/>
                <a:cs typeface="Raleway" charset="0"/>
              </a:rPr>
              <a:t>	Суд правомерно квалифицировал поведение должника как злоупотребление правом, что позволяло применить к последнему предусмотренные законом последствия такого злоупотребления – отказать в применении к квартире исполнительского иммунитета (пункты 1 и 2 статьи 10 ГК РФ). </a:t>
            </a:r>
          </a:p>
          <a:p>
            <a:pPr algn="just"/>
            <a:r>
              <a:rPr lang="ru-RU" sz="1125" dirty="0">
                <a:latin typeface="Raleway" charset="0"/>
                <a:ea typeface="Raleway" charset="0"/>
                <a:cs typeface="Raleway" charset="0"/>
              </a:rPr>
              <a:t>	</a:t>
            </a:r>
          </a:p>
          <a:p>
            <a:pPr algn="just"/>
            <a:r>
              <a:rPr lang="ru-RU" sz="1125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	Возврат по недействительной сделке этой квартиры по смыслу, заложенному абзацем вторым пункта 3 постановления № 48, автоматически не наделял ее безусловным исполнительским иммунитетом. Разрешение подобного вопроса являлось прерогативой суда</a:t>
            </a:r>
            <a:r>
              <a:rPr lang="ru-RU" sz="1125" dirty="0">
                <a:latin typeface="Raleway" charset="0"/>
                <a:ea typeface="Raleway" charset="0"/>
                <a:cs typeface="Raleway" charset="0"/>
              </a:rPr>
              <a:t>, исходя из конкретных фактических обстоятельств, необходимости как удовлетворения требований кредиторов, так и защиты конституционного права на жилище самого гражданина-должника и членов его семьи,  обеспечения указанным лицам  нормальных условий существования и гарантий их социально-экономических прав. </a:t>
            </a:r>
          </a:p>
          <a:p>
            <a:pPr algn="just"/>
            <a:r>
              <a:rPr lang="ru-RU" sz="1125" dirty="0">
                <a:latin typeface="Raleway" charset="0"/>
                <a:ea typeface="Raleway" charset="0"/>
                <a:cs typeface="Raleway" charset="0"/>
              </a:rPr>
              <a:t>	</a:t>
            </a:r>
            <a:endParaRPr lang="ru-RU" sz="1125" dirty="0"/>
          </a:p>
          <a:p>
            <a:endParaRPr lang="ru-RU" sz="1050" dirty="0"/>
          </a:p>
          <a:p>
            <a:endParaRPr lang="ru-RU" sz="1050" dirty="0">
              <a:latin typeface="Raleway" charset="0"/>
              <a:ea typeface="Raleway" charset="0"/>
              <a:cs typeface="Raleway" charset="0"/>
            </a:endParaRPr>
          </a:p>
          <a:p>
            <a:pPr marL="214308" indent="-214308">
              <a:buFontTx/>
              <a:buChar char="-"/>
            </a:pPr>
            <a:endParaRPr lang="ru-RU" sz="1350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endParaRPr lang="ru-RU" sz="1350" b="1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	</a:t>
            </a:r>
          </a:p>
          <a:p>
            <a:pPr algn="just"/>
            <a:endParaRPr lang="ru-RU" sz="1200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	</a:t>
            </a:r>
          </a:p>
          <a:p>
            <a:pPr algn="just"/>
            <a:endParaRPr lang="ru-RU" sz="2100" b="1" dirty="0">
              <a:latin typeface="Times New Roman" charset="0"/>
              <a:ea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56033" y="4685943"/>
            <a:ext cx="68059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dirty="0">
                <a:latin typeface="Raleway" charset="0"/>
                <a:ea typeface="Calibri" charset="0"/>
                <a:cs typeface="Times New Roman" charset="0"/>
              </a:rPr>
              <a:t>	</a:t>
            </a:r>
            <a:endParaRPr lang="ru-RU" sz="1350" dirty="0"/>
          </a:p>
        </p:txBody>
      </p:sp>
      <p:sp>
        <p:nvSpPr>
          <p:cNvPr id="3" name="TextBox 2"/>
          <p:cNvSpPr txBox="1"/>
          <p:nvPr/>
        </p:nvSpPr>
        <p:spPr>
          <a:xfrm>
            <a:off x="7444455" y="308827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350" dirty="0"/>
          </a:p>
        </p:txBody>
      </p:sp>
      <p:pic>
        <p:nvPicPr>
          <p:cNvPr id="6" name="S_DOMNIN_LOGO.png" descr="S_DOMNIN_LOGO.png">
            <a:extLst>
              <a:ext uri="{FF2B5EF4-FFF2-40B4-BE49-F238E27FC236}">
                <a16:creationId xmlns:a16="http://schemas.microsoft.com/office/drawing/2014/main" id="{32B147DD-656C-7141-9A71-95500A8C4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05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05268" y="5745162"/>
            <a:ext cx="731071" cy="562521"/>
          </a:xfrm>
          <a:prstGeom prst="rect">
            <a:avLst/>
          </a:prstGeom>
          <a:noFill/>
          <a:ln w="0">
            <a:solidFill>
              <a:schemeClr val="bg2">
                <a:lumMod val="50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60912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71" y="857254"/>
            <a:ext cx="7909232" cy="1314449"/>
          </a:xfrm>
        </p:spPr>
        <p:txBody>
          <a:bodyPr>
            <a:normAutofit fontScale="90000"/>
          </a:bodyPr>
          <a:lstStyle/>
          <a:p>
            <a:pPr algn="l"/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Определение ВС РФ от 07.10.2021 № 304-ЭС21-9542 (1,2)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(дело Сергея </a:t>
            </a:r>
            <a:r>
              <a:rPr lang="ru-RU" sz="2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Мешкова</a:t>
            </a: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)</a:t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	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90430" y="1616390"/>
            <a:ext cx="7645908" cy="3993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50" dirty="0">
                <a:latin typeface="Raleway" charset="0"/>
                <a:ea typeface="Raleway" charset="0"/>
                <a:cs typeface="Raleway" charset="0"/>
              </a:rPr>
              <a:t>	</a:t>
            </a:r>
            <a:r>
              <a:rPr lang="ru-RU" sz="10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В применении исполнительского иммунитета суд может отказать, если доказано, что ситуация с единственно пригодным для постоянного проживания помещением </a:t>
            </a:r>
          </a:p>
          <a:p>
            <a:pPr algn="just"/>
            <a:r>
              <a:rPr lang="ru-RU" sz="10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	либо создана должником со злоупотреблением правом, </a:t>
            </a:r>
          </a:p>
          <a:p>
            <a:pPr algn="just"/>
            <a:r>
              <a:rPr lang="ru-RU" sz="10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	либо сложилась объективно, но </a:t>
            </a:r>
            <a:r>
              <a:rPr lang="ru-RU" sz="1050" b="1" u="sng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размеры жилья существенно (кратно) превосходят нормы предоставления жилых помещений на условиях социального найма в регионе его проживания</a:t>
            </a:r>
          </a:p>
          <a:p>
            <a:pPr algn="just"/>
            <a:endParaRPr lang="ru-RU" sz="1050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r>
              <a:rPr lang="ru-RU" sz="1050" dirty="0">
                <a:latin typeface="Raleway" charset="0"/>
                <a:ea typeface="Raleway" charset="0"/>
                <a:cs typeface="Raleway" charset="0"/>
              </a:rPr>
              <a:t>	</a:t>
            </a:r>
            <a:r>
              <a:rPr lang="ru-RU" sz="10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Прим.: таким образом, впервые для определения критерия излишнего (роскошного) жилья ВС РФ указывает на существенное (кратное) превышение нормы предоставления жилья на условиях социального найма в данном регионе.</a:t>
            </a:r>
          </a:p>
          <a:p>
            <a:pPr algn="just"/>
            <a:r>
              <a:rPr lang="ru-RU" sz="1050" dirty="0">
                <a:latin typeface="Raleway" charset="0"/>
                <a:ea typeface="Raleway" charset="0"/>
                <a:cs typeface="Raleway" charset="0"/>
              </a:rPr>
              <a:t>	</a:t>
            </a:r>
          </a:p>
          <a:p>
            <a:pPr algn="just"/>
            <a:r>
              <a:rPr lang="ru-RU" sz="1050" dirty="0">
                <a:latin typeface="Raleway" charset="0"/>
                <a:ea typeface="Raleway" charset="0"/>
                <a:cs typeface="Raleway" charset="0"/>
              </a:rPr>
              <a:t>	</a:t>
            </a:r>
          </a:p>
          <a:p>
            <a:pPr algn="just"/>
            <a:r>
              <a:rPr lang="ru-RU" sz="1050" dirty="0">
                <a:latin typeface="Raleway" charset="0"/>
                <a:ea typeface="Raleway" charset="0"/>
                <a:cs typeface="Raleway" charset="0"/>
              </a:rPr>
              <a:t>	В подобных судебных спорах суд должен решить и </a:t>
            </a:r>
            <a:r>
              <a:rPr lang="ru-RU" sz="10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вопрос о перспективе применения ограничения исполнительского иммунитета в отношении этого имущества</a:t>
            </a:r>
            <a:r>
              <a:rPr lang="ru-RU" sz="1050" dirty="0">
                <a:latin typeface="Raleway" charset="0"/>
                <a:ea typeface="Raleway" charset="0"/>
                <a:cs typeface="Raleway" charset="0"/>
              </a:rPr>
              <a:t>. При этом для судебной перспективы оспаривания сделки достаточно лишь вывода о высокой вероятности введения таких ограничений, так как результатом оспаривания сделок должника может быть только возвращение имущества в конкурсную массу, а определение его дальнейшей судьбы происходит в иных процедурах (прим. </a:t>
            </a:r>
            <a:r>
              <a:rPr lang="mr-IN" sz="1050" dirty="0">
                <a:latin typeface="Raleway" charset="0"/>
                <a:ea typeface="Raleway" charset="0"/>
                <a:cs typeface="Raleway" charset="0"/>
              </a:rPr>
              <a:t>–</a:t>
            </a:r>
            <a:r>
              <a:rPr lang="ru-RU" sz="1050" dirty="0">
                <a:latin typeface="Raleway" charset="0"/>
                <a:ea typeface="Raleway" charset="0"/>
                <a:cs typeface="Raleway" charset="0"/>
              </a:rPr>
              <a:t> то есть понижен стандарт доказывания до минимального)</a:t>
            </a:r>
          </a:p>
          <a:p>
            <a:pPr algn="just"/>
            <a:r>
              <a:rPr lang="ru-RU" sz="1050" dirty="0">
                <a:latin typeface="Raleway" charset="0"/>
                <a:ea typeface="Raleway" charset="0"/>
                <a:cs typeface="Raleway" charset="0"/>
              </a:rPr>
              <a:t>	</a:t>
            </a:r>
          </a:p>
          <a:p>
            <a:pPr algn="just"/>
            <a:r>
              <a:rPr lang="ru-RU" sz="1050" dirty="0">
                <a:latin typeface="Raleway" charset="0"/>
                <a:ea typeface="Raleway" charset="0"/>
                <a:cs typeface="Raleway" charset="0"/>
              </a:rPr>
              <a:t>	</a:t>
            </a:r>
            <a:r>
              <a:rPr lang="ru-RU" sz="1050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 Прим.: то есть уже на этапе оспаривания сделки для применения последствий недействительности в виде возврата единственного жилья в конкурсную массу оспаривающее сделку лицо должно при минимальном стандарте доказывания обосновать возможность предоставления замещающего жилья и экономический эффект.</a:t>
            </a:r>
            <a:endParaRPr lang="ru-RU" sz="1200" dirty="0">
              <a:latin typeface="Raleway" charset="0"/>
              <a:ea typeface="Raleway" charset="0"/>
              <a:cs typeface="Raleway" charset="0"/>
            </a:endParaRPr>
          </a:p>
          <a:p>
            <a:pPr algn="just"/>
            <a:r>
              <a:rPr lang="ru-RU" sz="1200" dirty="0">
                <a:latin typeface="Raleway" charset="0"/>
                <a:ea typeface="Raleway" charset="0"/>
                <a:cs typeface="Raleway" charset="0"/>
              </a:rPr>
              <a:t>	</a:t>
            </a:r>
          </a:p>
          <a:p>
            <a:pPr algn="just"/>
            <a:endParaRPr lang="ru-RU" sz="2100" b="1" dirty="0">
              <a:latin typeface="Times New Roman" charset="0"/>
              <a:ea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56033" y="4685943"/>
            <a:ext cx="680591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dirty="0">
                <a:latin typeface="Raleway" charset="0"/>
                <a:ea typeface="Calibri" charset="0"/>
                <a:cs typeface="Times New Roman" charset="0"/>
              </a:rPr>
              <a:t>	</a:t>
            </a:r>
            <a:endParaRPr lang="ru-RU" sz="1350" dirty="0"/>
          </a:p>
        </p:txBody>
      </p:sp>
      <p:sp>
        <p:nvSpPr>
          <p:cNvPr id="3" name="TextBox 2"/>
          <p:cNvSpPr txBox="1"/>
          <p:nvPr/>
        </p:nvSpPr>
        <p:spPr>
          <a:xfrm>
            <a:off x="7444455" y="308827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350" dirty="0"/>
          </a:p>
        </p:txBody>
      </p:sp>
      <p:pic>
        <p:nvPicPr>
          <p:cNvPr id="6" name="S_DOMNIN_LOGO.png" descr="S_DOMNIN_LOGO.png">
            <a:extLst>
              <a:ext uri="{FF2B5EF4-FFF2-40B4-BE49-F238E27FC236}">
                <a16:creationId xmlns:a16="http://schemas.microsoft.com/office/drawing/2014/main" id="{3B7FAE8A-88E3-724D-86AF-55470A0C2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051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71100" y="5438231"/>
            <a:ext cx="731071" cy="562521"/>
          </a:xfrm>
          <a:prstGeom prst="rect">
            <a:avLst/>
          </a:prstGeom>
          <a:noFill/>
          <a:ln w="0">
            <a:solidFill>
              <a:schemeClr val="bg2">
                <a:lumMod val="50000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203874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2666" y="1366052"/>
            <a:ext cx="6619289" cy="1884599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r>
              <a:rPr lang="ru-RU" sz="2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/>
            </a:r>
            <a:br>
              <a:rPr lang="ru-RU" sz="2400" b="1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</a:br>
            <a:endParaRPr lang="en-US" sz="2700" b="1" dirty="0">
              <a:solidFill>
                <a:schemeClr val="tx1">
                  <a:lumMod val="75000"/>
                  <a:lumOff val="2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415951"/>
            <a:ext cx="5143500" cy="1241822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1200" b="1" dirty="0">
                <a:latin typeface="Raleway" charset="0"/>
                <a:ea typeface="Raleway" charset="0"/>
                <a:cs typeface="Raleway" charset="0"/>
              </a:rPr>
              <a:t>                                 </a:t>
            </a:r>
            <a:endParaRPr lang="en-US" sz="1200" b="1" dirty="0">
              <a:solidFill>
                <a:schemeClr val="accent1">
                  <a:lumMod val="7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671907" y="2280887"/>
            <a:ext cx="2046684" cy="1939528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" name="TextBox 5"/>
          <p:cNvSpPr txBox="1"/>
          <p:nvPr/>
        </p:nvSpPr>
        <p:spPr>
          <a:xfrm>
            <a:off x="6205504" y="2486026"/>
            <a:ext cx="4823256" cy="2862322"/>
          </a:xfrm>
          <a:prstGeom prst="rect">
            <a:avLst/>
          </a:prstGeom>
          <a:noFill/>
          <a:scene3d>
            <a:camera prst="orthographicFront"/>
            <a:lightRig rig="contrasting" dir="t"/>
          </a:scene3d>
          <a:sp3d prstMaterial="metal"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СЕРГЕЙ ДОМНИН</a:t>
            </a:r>
          </a:p>
          <a:p>
            <a:r>
              <a:rPr lang="ru-RU" b="1" dirty="0">
                <a:solidFill>
                  <a:schemeClr val="accent1"/>
                </a:solidFill>
                <a:latin typeface="Raleway" charset="0"/>
                <a:ea typeface="Raleway" charset="0"/>
                <a:cs typeface="Raleway" charset="0"/>
              </a:rPr>
              <a:t>АРБИТРАЖНЫЙ УПРАВЛЯЮЩИЙ</a:t>
            </a:r>
          </a:p>
          <a:p>
            <a:endParaRPr lang="ru-RU" b="1" dirty="0">
              <a:solidFill>
                <a:schemeClr val="accent1"/>
              </a:solidFill>
              <a:latin typeface="Raleway" charset="0"/>
              <a:ea typeface="Raleway" charset="0"/>
              <a:cs typeface="Raleway" charset="0"/>
            </a:endParaRPr>
          </a:p>
          <a:p>
            <a:endParaRPr lang="ru-RU" b="1" dirty="0">
              <a:solidFill>
                <a:schemeClr val="accent1"/>
              </a:solidFill>
              <a:latin typeface="Raleway" charset="0"/>
              <a:ea typeface="Raleway" charset="0"/>
              <a:cs typeface="Raleway" charset="0"/>
            </a:endParaRPr>
          </a:p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+ 7 (922) 995 26 43</a:t>
            </a:r>
          </a:p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  <a:hlinkClick r:id="rId3"/>
              </a:rPr>
              <a:t>www.domnin.ru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  <a:p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  <a:p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  <a:p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516643C-16DE-5040-8627-F5B8E9EE4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7132" y="4220414"/>
            <a:ext cx="1945932" cy="1659765"/>
          </a:xfrm>
          <a:prstGeom prst="rect">
            <a:avLst/>
          </a:prstGeom>
          <a:solidFill>
            <a:schemeClr val="bg2">
              <a:alpha val="0"/>
            </a:schemeClr>
          </a:solidFill>
          <a:effectLst>
            <a:glow>
              <a:schemeClr val="accent1"/>
            </a:glow>
            <a:outerShdw sx="1000" sy="1000" algn="ctr" rotWithShape="0">
              <a:srgbClr val="000000"/>
            </a:outerShdw>
          </a:effectLst>
          <a:scene3d>
            <a:camera prst="orthographicFront"/>
            <a:lightRig rig="flood" dir="t">
              <a:rot lat="0" lon="0" rev="6600000"/>
            </a:lightRig>
          </a:scene3d>
          <a:sp3d prstMaterial="softEdge"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125451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EBEC8F79-A447-43FC-8E81-85E8468AF3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11911</TotalTime>
  <Words>675</Words>
  <Application>Microsoft Office PowerPoint</Application>
  <PresentationFormat>Широкоэкранный</PresentationFormat>
  <Paragraphs>184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Corbel</vt:lpstr>
      <vt:lpstr>Raleway</vt:lpstr>
      <vt:lpstr>Times New Roman</vt:lpstr>
      <vt:lpstr>Wingdings</vt:lpstr>
      <vt:lpstr>Параллакс</vt:lpstr>
      <vt:lpstr>    ИСПОЛНИТЕЛЬСКИЙ ИММУНИТЕТ ЕДИНСТВЕННОГО ЖИЛЬЯ  ПРИ БАНКРОТСТВЕ</vt:lpstr>
      <vt:lpstr>Постановление Конституционного Суда РФ от 14.05.2012 № 11-п  </vt:lpstr>
      <vt:lpstr>Постановление Конституционного Суда РФ от 14.05.2012 № 11-п  </vt:lpstr>
      <vt:lpstr>Правовые позиции ВС РФ в период 2012-2021 гг. </vt:lpstr>
      <vt:lpstr>Правовые позиции ВС РФ в период 2012-2021 гг. </vt:lpstr>
      <vt:lpstr>Постановление Конституционного Суда от 26.04.2021 г. №15-П (дело Ивана Ревкова)  </vt:lpstr>
      <vt:lpstr>Постановление Конституционного Суда от 26.04.2021 г. №15-П (дело Ивана Ревкова)  </vt:lpstr>
      <vt:lpstr>Определение ВС РФ от 26.07.2021 № 303-ЭС20-18761 (дело Владимира Балыкова)   </vt:lpstr>
      <vt:lpstr>Определение ВС РФ от 26.07.2021 № 303-ЭС20-18761 (дело Владимира Балыкова)   </vt:lpstr>
      <vt:lpstr>Определение ВС РФ от 24 декабря 2021 № 309-ЭС21-14612 (дело Сергея Мухачева)   </vt:lpstr>
      <vt:lpstr>Определение ВС РФ от 18 апреля 2022 № 302-ЭС21-25189 (дело Михаила Михайлова)   </vt:lpstr>
      <vt:lpstr>Постановление КС РФ от 03 февраля 2022 № 5-П (дело Сергея Кузьмина)   </vt:lpstr>
      <vt:lpstr>  </vt:lpstr>
      <vt:lpstr>Определение ВС РФ от 30.08.2021 № 307-ЭС20-8025 (дело Евгения Егорова)   </vt:lpstr>
      <vt:lpstr>Определение ВС РФ от 07.10.2021 № 304-ЭС21-9542 (1,2) (дело Сергея Мешкова)   </vt:lpstr>
      <vt:lpstr>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ответственность            арбитражного управляющего.  Жалобы, отстранения и убытки</dc:title>
  <dc:creator>domnin_s@outlook.com</dc:creator>
  <cp:lastModifiedBy>Admin</cp:lastModifiedBy>
  <cp:revision>197</cp:revision>
  <cp:lastPrinted>2022-08-02T09:19:11Z</cp:lastPrinted>
  <dcterms:created xsi:type="dcterms:W3CDTF">2021-03-15T15:14:49Z</dcterms:created>
  <dcterms:modified xsi:type="dcterms:W3CDTF">2022-08-04T05:25:03Z</dcterms:modified>
</cp:coreProperties>
</file>