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66" r:id="rId3"/>
    <p:sldId id="270" r:id="rId4"/>
    <p:sldId id="272" r:id="rId5"/>
    <p:sldId id="274" r:id="rId6"/>
    <p:sldId id="277" r:id="rId7"/>
    <p:sldId id="279" r:id="rId8"/>
    <p:sldId id="280" r:id="rId9"/>
    <p:sldId id="281" r:id="rId10"/>
    <p:sldId id="268" r:id="rId11"/>
    <p:sldId id="269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01" userDrawn="1">
          <p15:clr>
            <a:srgbClr val="A4A3A4"/>
          </p15:clr>
        </p15:guide>
        <p15:guide id="2" pos="82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лина Антошина" initials="АА" lastIdx="4" clrIdx="0">
    <p:extLst>
      <p:ext uri="{19B8F6BF-5375-455C-9EA6-DF929625EA0E}">
        <p15:presenceInfo xmlns:p15="http://schemas.microsoft.com/office/powerpoint/2012/main" userId="S-1-5-21-4226943315-3392104763-1515122725-1137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B4D7"/>
    <a:srgbClr val="E8591E"/>
    <a:srgbClr val="4547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83" autoAdjust="0"/>
    <p:restoredTop sz="94660"/>
  </p:normalViewPr>
  <p:slideViewPr>
    <p:cSldViewPr snapToGrid="0">
      <p:cViewPr varScale="1">
        <p:scale>
          <a:sx n="88" d="100"/>
          <a:sy n="88" d="100"/>
        </p:scale>
        <p:origin x="1152" y="62"/>
      </p:cViewPr>
      <p:guideLst>
        <p:guide orient="horz" pos="4201"/>
        <p:guide pos="82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utareva\Documents\&#1055;&#1088;&#1086;&#1094;&#1077;&#1076;&#1091;&#1088;&#1099;%202015-&#1080;&#1102;&#1083;%202022%20&#1087;&#1086;%20&#1084;&#1077;&#1089;%20&#1080;%20&#1084;&#1086;&#1088;&#1072;&#1090;&#1086;&#1088;&#1080;&#1081;%20&#1076;&#1083;&#1103;%20&#1087;&#1088;&#1077;&#1079;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utareva\Documents\&#1055;&#1088;&#1086;&#1094;&#1077;&#1076;&#1091;&#1088;&#1099;%202015-&#1080;&#1102;&#1083;%202022%20&#1087;&#1086;%20&#1084;&#1077;&#1089;%20&#1080;%20&#1084;&#1086;&#1088;&#1072;&#1090;&#1086;&#1088;&#1080;&#1081;%20&#1076;&#1083;&#1103;%20&#1087;&#1088;&#1077;&#1079;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22195214123853E-2"/>
          <c:y val="8.3812989821306444E-2"/>
          <c:w val="0.94784687379591037"/>
          <c:h val="0.668909249554504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таб!$A$2</c:f>
              <c:strCache>
                <c:ptCount val="1"/>
                <c:pt idx="0">
                  <c:v>о признании должника банкротом и открытии конкурсного производства</c:v>
                </c:pt>
              </c:strCache>
            </c:strRef>
          </c:tx>
          <c:spPr>
            <a:solidFill>
              <a:srgbClr val="85B4D7"/>
            </a:solidFill>
            <a:ln w="57150"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85B4D7"/>
              </a:solidFill>
              <a:ln w="571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727-40B6-BB0B-A4A32EE7709A}"/>
              </c:ext>
            </c:extLst>
          </c:dPt>
          <c:dPt>
            <c:idx val="15"/>
            <c:invertIfNegative val="0"/>
            <c:bubble3D val="0"/>
            <c:spPr>
              <a:solidFill>
                <a:srgbClr val="85B4D7"/>
              </a:solidFill>
              <a:ln w="571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727-40B6-BB0B-A4A32EE7709A}"/>
              </c:ext>
            </c:extLst>
          </c:dPt>
          <c:dPt>
            <c:idx val="16"/>
            <c:invertIfNegative val="0"/>
            <c:bubble3D val="0"/>
            <c:spPr>
              <a:solidFill>
                <a:srgbClr val="85B4D7"/>
              </a:solidFill>
              <a:ln w="571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D727-40B6-BB0B-A4A32EE7709A}"/>
              </c:ext>
            </c:extLst>
          </c:dPt>
          <c:dPt>
            <c:idx val="27"/>
            <c:invertIfNegative val="0"/>
            <c:bubble3D val="0"/>
            <c:spPr>
              <a:solidFill>
                <a:srgbClr val="85B4D7"/>
              </a:solidFill>
              <a:ln w="571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727-40B6-BB0B-A4A32EE7709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>
                      <a:noFill/>
                    </a:ln>
                    <a:effectLst/>
                  </c:spPr>
                </c15:leaderLines>
              </c:ext>
            </c:extLst>
          </c:dLbls>
          <c:cat>
            <c:numRef>
              <c:f>таб!$B$1:$AF$1</c:f>
              <c:numCache>
                <c:formatCode>mmm\-yy</c:formatCode>
                <c:ptCount val="31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  <c:pt idx="12">
                  <c:v>44197</c:v>
                </c:pt>
                <c:pt idx="13">
                  <c:v>44228</c:v>
                </c:pt>
                <c:pt idx="14">
                  <c:v>44256</c:v>
                </c:pt>
                <c:pt idx="15">
                  <c:v>44287</c:v>
                </c:pt>
                <c:pt idx="16">
                  <c:v>44317</c:v>
                </c:pt>
                <c:pt idx="17">
                  <c:v>44348</c:v>
                </c:pt>
                <c:pt idx="18">
                  <c:v>44378</c:v>
                </c:pt>
                <c:pt idx="19">
                  <c:v>44409</c:v>
                </c:pt>
                <c:pt idx="20">
                  <c:v>44440</c:v>
                </c:pt>
                <c:pt idx="21">
                  <c:v>44470</c:v>
                </c:pt>
                <c:pt idx="22">
                  <c:v>44501</c:v>
                </c:pt>
                <c:pt idx="23">
                  <c:v>44531</c:v>
                </c:pt>
                <c:pt idx="24">
                  <c:v>44562</c:v>
                </c:pt>
                <c:pt idx="25">
                  <c:v>44593</c:v>
                </c:pt>
                <c:pt idx="26">
                  <c:v>44621</c:v>
                </c:pt>
                <c:pt idx="27">
                  <c:v>44652</c:v>
                </c:pt>
                <c:pt idx="28">
                  <c:v>44682</c:v>
                </c:pt>
                <c:pt idx="29">
                  <c:v>44713</c:v>
                </c:pt>
                <c:pt idx="30">
                  <c:v>44743</c:v>
                </c:pt>
              </c:numCache>
            </c:numRef>
          </c:cat>
          <c:val>
            <c:numRef>
              <c:f>таб!$B$2:$AF$2</c:f>
              <c:numCache>
                <c:formatCode>General</c:formatCode>
                <c:ptCount val="31"/>
                <c:pt idx="0">
                  <c:v>729</c:v>
                </c:pt>
                <c:pt idx="1">
                  <c:v>1021</c:v>
                </c:pt>
                <c:pt idx="2">
                  <c:v>857</c:v>
                </c:pt>
                <c:pt idx="3">
                  <c:v>112</c:v>
                </c:pt>
                <c:pt idx="4">
                  <c:v>526</c:v>
                </c:pt>
                <c:pt idx="5">
                  <c:v>1257</c:v>
                </c:pt>
                <c:pt idx="6">
                  <c:v>1184</c:v>
                </c:pt>
                <c:pt idx="7">
                  <c:v>899</c:v>
                </c:pt>
                <c:pt idx="8">
                  <c:v>807</c:v>
                </c:pt>
                <c:pt idx="9">
                  <c:v>794</c:v>
                </c:pt>
                <c:pt idx="10">
                  <c:v>747</c:v>
                </c:pt>
                <c:pt idx="11">
                  <c:v>997</c:v>
                </c:pt>
                <c:pt idx="12">
                  <c:v>588</c:v>
                </c:pt>
                <c:pt idx="13">
                  <c:v>850</c:v>
                </c:pt>
                <c:pt idx="14">
                  <c:v>954</c:v>
                </c:pt>
                <c:pt idx="15">
                  <c:v>951</c:v>
                </c:pt>
                <c:pt idx="16">
                  <c:v>709</c:v>
                </c:pt>
                <c:pt idx="17">
                  <c:v>865</c:v>
                </c:pt>
                <c:pt idx="18">
                  <c:v>808</c:v>
                </c:pt>
                <c:pt idx="19">
                  <c:v>790</c:v>
                </c:pt>
                <c:pt idx="20">
                  <c:v>892</c:v>
                </c:pt>
                <c:pt idx="21">
                  <c:v>947</c:v>
                </c:pt>
                <c:pt idx="22">
                  <c:v>789</c:v>
                </c:pt>
                <c:pt idx="23">
                  <c:v>1174</c:v>
                </c:pt>
                <c:pt idx="24">
                  <c:v>710</c:v>
                </c:pt>
                <c:pt idx="25">
                  <c:v>853</c:v>
                </c:pt>
                <c:pt idx="26">
                  <c:v>981</c:v>
                </c:pt>
                <c:pt idx="27">
                  <c:v>1020</c:v>
                </c:pt>
                <c:pt idx="28">
                  <c:v>793</c:v>
                </c:pt>
                <c:pt idx="29">
                  <c:v>833</c:v>
                </c:pt>
                <c:pt idx="30">
                  <c:v>679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D727-40B6-BB0B-A4A32EE770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78705024"/>
        <c:axId val="78706560"/>
      </c:barChart>
      <c:dateAx>
        <c:axId val="78705024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8706560"/>
        <c:crosses val="autoZero"/>
        <c:auto val="1"/>
        <c:lblOffset val="100"/>
        <c:baseTimeUnit val="months"/>
      </c:dateAx>
      <c:valAx>
        <c:axId val="787065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8705024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5385704976169959E-3"/>
          <c:y val="8.3812989821306444E-2"/>
          <c:w val="0.97692944841403373"/>
          <c:h val="0.668909249554504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'намерения '!$A$2</c:f>
              <c:strCache>
                <c:ptCount val="1"/>
                <c:pt idx="0">
                  <c:v>Намерения кредитора обратиться в суд с заявлением о банкротстве</c:v>
                </c:pt>
              </c:strCache>
            </c:strRef>
          </c:tx>
          <c:spPr>
            <a:solidFill>
              <a:srgbClr val="85B4D7"/>
            </a:solidFill>
            <a:ln w="57150"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85B4D7"/>
              </a:solidFill>
              <a:ln w="571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4EC-4829-A085-863B0D623906}"/>
              </c:ext>
            </c:extLst>
          </c:dPt>
          <c:dPt>
            <c:idx val="15"/>
            <c:invertIfNegative val="0"/>
            <c:bubble3D val="0"/>
            <c:spPr>
              <a:solidFill>
                <a:srgbClr val="85B4D7"/>
              </a:solidFill>
              <a:ln w="571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4EC-4829-A085-863B0D623906}"/>
              </c:ext>
            </c:extLst>
          </c:dPt>
          <c:dPt>
            <c:idx val="16"/>
            <c:invertIfNegative val="0"/>
            <c:bubble3D val="0"/>
            <c:spPr>
              <a:solidFill>
                <a:srgbClr val="85B4D7"/>
              </a:solidFill>
              <a:ln w="571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D4EC-4829-A085-863B0D623906}"/>
              </c:ext>
            </c:extLst>
          </c:dPt>
          <c:dPt>
            <c:idx val="27"/>
            <c:invertIfNegative val="0"/>
            <c:bubble3D val="0"/>
            <c:spPr>
              <a:solidFill>
                <a:srgbClr val="85B4D7"/>
              </a:solidFill>
              <a:ln w="571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4EC-4829-A085-863B0D62390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>
                      <a:noFill/>
                    </a:ln>
                    <a:effectLst/>
                  </c:spPr>
                </c15:leaderLines>
              </c:ext>
            </c:extLst>
          </c:dLbls>
          <c:cat>
            <c:numRef>
              <c:f>'намерения '!$B$1:$AF$1</c:f>
              <c:numCache>
                <c:formatCode>mmm\-yy</c:formatCode>
                <c:ptCount val="31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  <c:pt idx="12">
                  <c:v>44197</c:v>
                </c:pt>
                <c:pt idx="13">
                  <c:v>44228</c:v>
                </c:pt>
                <c:pt idx="14">
                  <c:v>44256</c:v>
                </c:pt>
                <c:pt idx="15">
                  <c:v>44287</c:v>
                </c:pt>
                <c:pt idx="16">
                  <c:v>44317</c:v>
                </c:pt>
                <c:pt idx="17">
                  <c:v>44348</c:v>
                </c:pt>
                <c:pt idx="18">
                  <c:v>44378</c:v>
                </c:pt>
                <c:pt idx="19">
                  <c:v>44409</c:v>
                </c:pt>
                <c:pt idx="20">
                  <c:v>44440</c:v>
                </c:pt>
                <c:pt idx="21">
                  <c:v>44470</c:v>
                </c:pt>
                <c:pt idx="22">
                  <c:v>44501</c:v>
                </c:pt>
                <c:pt idx="23">
                  <c:v>44531</c:v>
                </c:pt>
                <c:pt idx="24">
                  <c:v>44562</c:v>
                </c:pt>
                <c:pt idx="25">
                  <c:v>44593</c:v>
                </c:pt>
                <c:pt idx="26">
                  <c:v>44621</c:v>
                </c:pt>
                <c:pt idx="27">
                  <c:v>44652</c:v>
                </c:pt>
                <c:pt idx="28">
                  <c:v>44682</c:v>
                </c:pt>
                <c:pt idx="29">
                  <c:v>44713</c:v>
                </c:pt>
                <c:pt idx="30">
                  <c:v>44743</c:v>
                </c:pt>
              </c:numCache>
            </c:numRef>
          </c:cat>
          <c:val>
            <c:numRef>
              <c:f>'намерения '!$B$2:$AF$2</c:f>
              <c:numCache>
                <c:formatCode>General</c:formatCode>
                <c:ptCount val="31"/>
                <c:pt idx="0">
                  <c:v>2019</c:v>
                </c:pt>
                <c:pt idx="1">
                  <c:v>2686</c:v>
                </c:pt>
                <c:pt idx="2">
                  <c:v>3045</c:v>
                </c:pt>
                <c:pt idx="3">
                  <c:v>1233</c:v>
                </c:pt>
                <c:pt idx="4">
                  <c:v>1371</c:v>
                </c:pt>
                <c:pt idx="5">
                  <c:v>1949</c:v>
                </c:pt>
                <c:pt idx="6">
                  <c:v>2424</c:v>
                </c:pt>
                <c:pt idx="7">
                  <c:v>2037</c:v>
                </c:pt>
                <c:pt idx="8">
                  <c:v>2403</c:v>
                </c:pt>
                <c:pt idx="9">
                  <c:v>2535</c:v>
                </c:pt>
                <c:pt idx="10">
                  <c:v>2532</c:v>
                </c:pt>
                <c:pt idx="11">
                  <c:v>3324</c:v>
                </c:pt>
                <c:pt idx="12">
                  <c:v>2117</c:v>
                </c:pt>
                <c:pt idx="13">
                  <c:v>2564</c:v>
                </c:pt>
                <c:pt idx="14">
                  <c:v>3136</c:v>
                </c:pt>
                <c:pt idx="15">
                  <c:v>3290</c:v>
                </c:pt>
                <c:pt idx="16">
                  <c:v>2105</c:v>
                </c:pt>
                <c:pt idx="17">
                  <c:v>2696</c:v>
                </c:pt>
                <c:pt idx="18">
                  <c:v>2497</c:v>
                </c:pt>
                <c:pt idx="19">
                  <c:v>3114</c:v>
                </c:pt>
                <c:pt idx="20">
                  <c:v>2671</c:v>
                </c:pt>
                <c:pt idx="21">
                  <c:v>2310</c:v>
                </c:pt>
                <c:pt idx="22">
                  <c:v>2345</c:v>
                </c:pt>
                <c:pt idx="23">
                  <c:v>2807</c:v>
                </c:pt>
                <c:pt idx="24">
                  <c:v>1821</c:v>
                </c:pt>
                <c:pt idx="25">
                  <c:v>2291</c:v>
                </c:pt>
                <c:pt idx="26">
                  <c:v>2975</c:v>
                </c:pt>
                <c:pt idx="27">
                  <c:v>450</c:v>
                </c:pt>
                <c:pt idx="28">
                  <c:v>249</c:v>
                </c:pt>
                <c:pt idx="29">
                  <c:v>292</c:v>
                </c:pt>
                <c:pt idx="30">
                  <c:v>240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D4EC-4829-A085-863B0D6239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78705024"/>
        <c:axId val="78706560"/>
      </c:barChart>
      <c:dateAx>
        <c:axId val="78705024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8706560"/>
        <c:crosses val="autoZero"/>
        <c:auto val="1"/>
        <c:lblOffset val="100"/>
        <c:baseTimeUnit val="months"/>
      </c:dateAx>
      <c:valAx>
        <c:axId val="787065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8705024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6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tx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/>
      </a:solidFill>
    </cs:spPr>
  </cs:downBar>
  <cs:dropLine>
    <cs:lnRef idx="0"/>
    <cs:fillRef idx="0"/>
    <cs:effectRef idx="0"/>
    <cs:fontRef idx="minor">
      <a:schemeClr val="tx1"/>
    </cs:fontRef>
  </cs:dropLine>
  <cs:errorBar>
    <cs:lnRef idx="0"/>
    <cs:fillRef idx="0"/>
    <cs:effectRef idx="0"/>
    <cs:fontRef idx="minor">
      <a:schemeClr val="tx1"/>
    </cs:fontRef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15000"/>
            <a:lumOff val="85000"/>
            <a:lumOff val="1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</cs:hiLoLine>
  <cs:leaderLine>
    <cs:lnRef idx="0"/>
    <cs:fillRef idx="0"/>
    <cs:effectRef idx="0"/>
    <cs:fontRef idx="minor">
      <a:schemeClr val="tx1"/>
    </cs:fontRef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6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tx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/>
      </a:solidFill>
    </cs:spPr>
  </cs:downBar>
  <cs:dropLine>
    <cs:lnRef idx="0"/>
    <cs:fillRef idx="0"/>
    <cs:effectRef idx="0"/>
    <cs:fontRef idx="minor">
      <a:schemeClr val="tx1"/>
    </cs:fontRef>
  </cs:dropLine>
  <cs:errorBar>
    <cs:lnRef idx="0"/>
    <cs:fillRef idx="0"/>
    <cs:effectRef idx="0"/>
    <cs:fontRef idx="minor">
      <a:schemeClr val="tx1"/>
    </cs:fontRef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15000"/>
            <a:lumOff val="85000"/>
            <a:lumOff val="1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</cs:hiLoLine>
  <cs:leaderLine>
    <cs:lnRef idx="0"/>
    <cs:fillRef idx="0"/>
    <cs:effectRef idx="0"/>
    <cs:fontRef idx="minor">
      <a:schemeClr val="tx1"/>
    </cs:fontRef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0.20569</cdr:x>
      <cdr:y>0.42724</cdr:y>
    </cdr:from>
    <cdr:to>
      <cdr:x>0.29614</cdr:x>
      <cdr:y>0.66814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079171" y="162171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0.20569</cdr:x>
      <cdr:y>0.42724</cdr:y>
    </cdr:from>
    <cdr:to>
      <cdr:x>0.29614</cdr:x>
      <cdr:y>0.66814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079171" y="162171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43505-B940-4901-B3F8-49C4980C91E6}" type="datetimeFigureOut">
              <a:rPr lang="ru-RU" smtClean="0"/>
              <a:t>02.08.2022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34FCD-5ADF-45B2-B483-DED3268A3C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844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43505-B940-4901-B3F8-49C4980C91E6}" type="datetimeFigureOut">
              <a:rPr lang="ru-RU" smtClean="0"/>
              <a:t>02.08.2022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34FCD-5ADF-45B2-B483-DED3268A3C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778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43505-B940-4901-B3F8-49C4980C91E6}" type="datetimeFigureOut">
              <a:rPr lang="ru-RU" smtClean="0"/>
              <a:t>02.08.2022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34FCD-5ADF-45B2-B483-DED3268A3C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5565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43505-B940-4901-B3F8-49C4980C91E6}" type="datetimeFigureOut">
              <a:rPr lang="ru-RU" smtClean="0"/>
              <a:t>02.08.2022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34FCD-5ADF-45B2-B483-DED3268A3C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502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43505-B940-4901-B3F8-49C4980C91E6}" type="datetimeFigureOut">
              <a:rPr lang="ru-RU" smtClean="0"/>
              <a:t>02.08.2022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34FCD-5ADF-45B2-B483-DED3268A3C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835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43505-B940-4901-B3F8-49C4980C91E6}" type="datetimeFigureOut">
              <a:rPr lang="ru-RU" smtClean="0"/>
              <a:t>02.08.2022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34FCD-5ADF-45B2-B483-DED3268A3C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709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43505-B940-4901-B3F8-49C4980C91E6}" type="datetimeFigureOut">
              <a:rPr lang="ru-RU" smtClean="0"/>
              <a:t>02.08.2022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34FCD-5ADF-45B2-B483-DED3268A3C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021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43505-B940-4901-B3F8-49C4980C91E6}" type="datetimeFigureOut">
              <a:rPr lang="ru-RU" smtClean="0"/>
              <a:t>02.08.2022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34FCD-5ADF-45B2-B483-DED3268A3C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857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43505-B940-4901-B3F8-49C4980C91E6}" type="datetimeFigureOut">
              <a:rPr lang="ru-RU" smtClean="0"/>
              <a:t>02.08.2022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34FCD-5ADF-45B2-B483-DED3268A3C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9741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43505-B940-4901-B3F8-49C4980C91E6}" type="datetimeFigureOut">
              <a:rPr lang="ru-RU" smtClean="0"/>
              <a:t>02.08.2022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34FCD-5ADF-45B2-B483-DED3268A3C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335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43505-B940-4901-B3F8-49C4980C91E6}" type="datetimeFigureOut">
              <a:rPr lang="ru-RU" smtClean="0"/>
              <a:t>02.08.2022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34FCD-5ADF-45B2-B483-DED3268A3C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328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6F21A54-7393-4C4A-9168-351E834E6C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" y="0"/>
            <a:ext cx="9143996" cy="5712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1506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5D0D867-FB0A-4C74-BF4F-83CC66F2B5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" y="0"/>
            <a:ext cx="9143999" cy="631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455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43505-B940-4901-B3F8-49C4980C91E6}" type="datetimeFigureOut">
              <a:rPr lang="ru-RU" smtClean="0"/>
              <a:t>02.08.2022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34FCD-5ADF-45B2-B483-DED3268A3C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958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732543F-7DA3-46EB-BCE4-BAB6EEF15E59}"/>
              </a:ext>
            </a:extLst>
          </p:cNvPr>
          <p:cNvSpPr txBox="1"/>
          <p:nvPr/>
        </p:nvSpPr>
        <p:spPr>
          <a:xfrm>
            <a:off x="391251" y="1978654"/>
            <a:ext cx="4116158" cy="10002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550"/>
              </a:lnSpc>
            </a:pPr>
            <a:r>
              <a:rPr lang="ru-RU" sz="2025" b="1" spc="-1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Мораторий 2022:</a:t>
            </a:r>
            <a:br>
              <a:rPr lang="ru-RU" sz="2025" b="1" spc="-1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025" b="1" spc="-1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статистические показатели</a:t>
            </a:r>
          </a:p>
          <a:p>
            <a:pPr>
              <a:lnSpc>
                <a:spcPts val="2550"/>
              </a:lnSpc>
            </a:pPr>
            <a:r>
              <a:rPr lang="ru-RU" sz="1350" b="1" spc="-1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01.08.2022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F41947-91FD-4ED3-BAC2-B396231DA785}"/>
              </a:ext>
            </a:extLst>
          </p:cNvPr>
          <p:cNvSpPr txBox="1"/>
          <p:nvPr/>
        </p:nvSpPr>
        <p:spPr>
          <a:xfrm>
            <a:off x="4158841" y="3774717"/>
            <a:ext cx="4785392" cy="13336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550"/>
              </a:lnSpc>
            </a:pPr>
            <a:r>
              <a:rPr lang="ru-RU" b="1" spc="-1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Юхнин Алексей Владимирович</a:t>
            </a:r>
          </a:p>
          <a:p>
            <a:pPr>
              <a:lnSpc>
                <a:spcPts val="2550"/>
              </a:lnSpc>
            </a:pPr>
            <a:r>
              <a:rPr lang="ru-RU" sz="1350" b="1" spc="-15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к.ю.н</a:t>
            </a:r>
            <a:r>
              <a:rPr lang="ru-RU" sz="1350" b="1" spc="-1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., исполнительный директор Службы финансово- экономической информации</a:t>
            </a:r>
            <a:br>
              <a:rPr lang="ru-RU" sz="1350" b="1" spc="-1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350" b="1" spc="-1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АО «</a:t>
            </a:r>
            <a:r>
              <a:rPr lang="ru-RU" sz="1200" b="1" spc="-1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Интерфакс</a:t>
            </a:r>
            <a:r>
              <a:rPr lang="ru-RU" sz="1350" b="1" spc="-1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», руководитель проекта «Федресурс»</a:t>
            </a:r>
          </a:p>
        </p:txBody>
      </p:sp>
    </p:spTree>
    <p:extLst>
      <p:ext uri="{BB962C8B-B14F-4D97-AF65-F5344CB8AC3E}">
        <p14:creationId xmlns:p14="http://schemas.microsoft.com/office/powerpoint/2010/main" val="2555803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8B3920-C691-4BD1-845A-15E2A67B23F0}"/>
              </a:ext>
            </a:extLst>
          </p:cNvPr>
          <p:cNvSpPr txBox="1"/>
          <p:nvPr/>
        </p:nvSpPr>
        <p:spPr>
          <a:xfrm>
            <a:off x="2482891" y="990939"/>
            <a:ext cx="3158083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900" b="1" spc="-1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Мораторий 2022:</a:t>
            </a:r>
            <a:br>
              <a:rPr lang="ru-RU" sz="900" b="1" spc="-1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900" b="1" spc="-1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статистические показатели</a:t>
            </a:r>
          </a:p>
          <a:p>
            <a:pPr algn="ctr"/>
            <a:endParaRPr lang="ru-RU" sz="9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B4E8EB17-5557-4E7F-9CA4-EDC5C1BEDF7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413295" y="5859009"/>
            <a:ext cx="684212" cy="274637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A2F34FCD-5ADF-45B2-B483-DED3268A3C6B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71E25A-D1BA-4351-9332-75EB04E6980E}"/>
              </a:ext>
            </a:extLst>
          </p:cNvPr>
          <p:cNvSpPr txBox="1"/>
          <p:nvPr/>
        </p:nvSpPr>
        <p:spPr>
          <a:xfrm>
            <a:off x="494112" y="1670946"/>
            <a:ext cx="634552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b="1" dirty="0">
                <a:solidFill>
                  <a:srgbClr val="4547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Количество процедур конкурсного производства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3524499"/>
              </p:ext>
            </p:extLst>
          </p:nvPr>
        </p:nvGraphicFramePr>
        <p:xfrm>
          <a:off x="243840" y="2473708"/>
          <a:ext cx="8647612" cy="3060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70993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8B3920-C691-4BD1-845A-15E2A67B23F0}"/>
              </a:ext>
            </a:extLst>
          </p:cNvPr>
          <p:cNvSpPr txBox="1"/>
          <p:nvPr/>
        </p:nvSpPr>
        <p:spPr>
          <a:xfrm>
            <a:off x="2482891" y="990939"/>
            <a:ext cx="3158083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900" b="1" spc="-1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Мораторий 2022:</a:t>
            </a:r>
            <a:br>
              <a:rPr lang="ru-RU" sz="900" b="1" spc="-1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900" b="1" spc="-1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статистические показатели</a:t>
            </a:r>
          </a:p>
          <a:p>
            <a:pPr algn="ctr"/>
            <a:endParaRPr lang="ru-RU" sz="9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B4E8EB17-5557-4E7F-9CA4-EDC5C1BEDF7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413295" y="5892746"/>
            <a:ext cx="684212" cy="274637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A2F34FCD-5ADF-45B2-B483-DED3268A3C6B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71E25A-D1BA-4351-9332-75EB04E6980E}"/>
              </a:ext>
            </a:extLst>
          </p:cNvPr>
          <p:cNvSpPr txBox="1"/>
          <p:nvPr/>
        </p:nvSpPr>
        <p:spPr>
          <a:xfrm>
            <a:off x="494112" y="1670944"/>
            <a:ext cx="634552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b="1" dirty="0">
                <a:solidFill>
                  <a:srgbClr val="4547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Намерения кредиторов обратиться в суд с заявлениями о банкротстве компаний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5369419"/>
              </p:ext>
            </p:extLst>
          </p:nvPr>
        </p:nvGraphicFramePr>
        <p:xfrm>
          <a:off x="313202" y="2489449"/>
          <a:ext cx="8662385" cy="3060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74488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8B3920-C691-4BD1-845A-15E2A67B23F0}"/>
              </a:ext>
            </a:extLst>
          </p:cNvPr>
          <p:cNvSpPr txBox="1"/>
          <p:nvPr/>
        </p:nvSpPr>
        <p:spPr>
          <a:xfrm>
            <a:off x="2482891" y="990939"/>
            <a:ext cx="3158083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900" b="1" spc="-1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Мораторий 2022:</a:t>
            </a:r>
            <a:br>
              <a:rPr lang="ru-RU" sz="900" b="1" spc="-1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900" b="1" spc="-1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статистические показатели</a:t>
            </a:r>
          </a:p>
          <a:p>
            <a:pPr algn="ctr"/>
            <a:endParaRPr lang="ru-RU" sz="9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B4E8EB17-5557-4E7F-9CA4-EDC5C1BEDF7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459788" y="5954804"/>
            <a:ext cx="684212" cy="274637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A2F34FCD-5ADF-45B2-B483-DED3268A3C6B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71E25A-D1BA-4351-9332-75EB04E6980E}"/>
              </a:ext>
            </a:extLst>
          </p:cNvPr>
          <p:cNvSpPr txBox="1"/>
          <p:nvPr/>
        </p:nvSpPr>
        <p:spPr>
          <a:xfrm>
            <a:off x="494111" y="1670944"/>
            <a:ext cx="690273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b="1" dirty="0">
                <a:solidFill>
                  <a:srgbClr val="4547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Мораторные списки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3122781"/>
              </p:ext>
            </p:extLst>
          </p:nvPr>
        </p:nvGraphicFramePr>
        <p:xfrm>
          <a:off x="494111" y="2163539"/>
          <a:ext cx="8205755" cy="326571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135276">
                  <a:extLst>
                    <a:ext uri="{9D8B030D-6E8A-4147-A177-3AD203B41FA5}">
                      <a16:colId xmlns:a16="http://schemas.microsoft.com/office/drawing/2014/main" val="3413300706"/>
                    </a:ext>
                  </a:extLst>
                </a:gridCol>
                <a:gridCol w="5070479">
                  <a:extLst>
                    <a:ext uri="{9D8B030D-6E8A-4147-A177-3AD203B41FA5}">
                      <a16:colId xmlns:a16="http://schemas.microsoft.com/office/drawing/2014/main" val="3794727398"/>
                    </a:ext>
                  </a:extLst>
                </a:gridCol>
              </a:tblGrid>
              <a:tr h="450668">
                <a:tc>
                  <a:txBody>
                    <a:bodyPr/>
                    <a:lstStyle/>
                    <a:p>
                      <a:pPr algn="ctr"/>
                      <a:r>
                        <a:rPr lang="ru-RU" sz="2100" dirty="0" smtClean="0"/>
                        <a:t>2020-2021</a:t>
                      </a:r>
                      <a:endParaRPr lang="ru-RU" sz="2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dirty="0" smtClean="0"/>
                        <a:t>2022</a:t>
                      </a:r>
                      <a:endParaRPr lang="ru-RU" sz="2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30676540"/>
                  </a:ext>
                </a:extLst>
              </a:tr>
              <a:tr h="2815046">
                <a:tc>
                  <a:txBody>
                    <a:bodyPr/>
                    <a:lstStyle/>
                    <a:p>
                      <a:endParaRPr lang="ru-RU" sz="1800" dirty="0" smtClean="0"/>
                    </a:p>
                    <a:p>
                      <a:r>
                        <a:rPr lang="ru-RU" sz="1800" dirty="0" smtClean="0"/>
                        <a:t>Мораторные</a:t>
                      </a:r>
                      <a:r>
                        <a:rPr lang="ru-RU" sz="1800" baseline="0" dirty="0" smtClean="0"/>
                        <a:t> списки – максимум в октябре 2020:</a:t>
                      </a:r>
                    </a:p>
                    <a:p>
                      <a:endParaRPr lang="ru-RU" sz="1800" baseline="0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baseline="0" dirty="0" smtClean="0"/>
                        <a:t>517,2 тыс. компаний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baseline="0" dirty="0" smtClean="0"/>
                        <a:t>1612,3 тыс. ИП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Исключения из моратория</a:t>
                      </a:r>
                      <a:r>
                        <a:rPr lang="ru-RU" sz="1800" baseline="0" dirty="0" smtClean="0"/>
                        <a:t>: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/>
                        <a:t>821 компания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/>
                        <a:t>1 ИП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ru-RU" sz="1800" dirty="0" smtClean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800" dirty="0" smtClean="0"/>
                        <a:t>Всего в России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/>
                        <a:t>3,3 млн действующих компаний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/>
                        <a:t>3,8 млн действующих ИП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ru-RU" sz="1800" dirty="0" smtClean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800" dirty="0" smtClean="0"/>
                        <a:t>Потенциальных банкротов-</a:t>
                      </a:r>
                      <a:r>
                        <a:rPr lang="ru-RU" sz="1800" dirty="0" err="1" smtClean="0"/>
                        <a:t>физ.лиц</a:t>
                      </a:r>
                      <a:r>
                        <a:rPr lang="ru-RU" sz="1800" baseline="0" dirty="0" smtClean="0"/>
                        <a:t> – более 1 млн, по данным кредитных бюро</a:t>
                      </a:r>
                      <a:endParaRPr lang="ru-RU" sz="18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5312427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3451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8B3920-C691-4BD1-845A-15E2A67B23F0}"/>
              </a:ext>
            </a:extLst>
          </p:cNvPr>
          <p:cNvSpPr txBox="1"/>
          <p:nvPr/>
        </p:nvSpPr>
        <p:spPr>
          <a:xfrm>
            <a:off x="2482891" y="990939"/>
            <a:ext cx="3158083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900" b="1" spc="-1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Мораторий 2022:</a:t>
            </a:r>
            <a:br>
              <a:rPr lang="ru-RU" sz="900" b="1" spc="-1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900" b="1" spc="-1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статистические показатели</a:t>
            </a:r>
          </a:p>
          <a:p>
            <a:pPr algn="ctr"/>
            <a:endParaRPr lang="ru-RU" sz="9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B4E8EB17-5557-4E7F-9CA4-EDC5C1BEDF7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459788" y="5902552"/>
            <a:ext cx="684212" cy="274637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A2F34FCD-5ADF-45B2-B483-DED3268A3C6B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71E25A-D1BA-4351-9332-75EB04E6980E}"/>
              </a:ext>
            </a:extLst>
          </p:cNvPr>
          <p:cNvSpPr txBox="1"/>
          <p:nvPr/>
        </p:nvSpPr>
        <p:spPr>
          <a:xfrm>
            <a:off x="494110" y="1670946"/>
            <a:ext cx="794303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b="1" dirty="0">
                <a:solidFill>
                  <a:srgbClr val="4547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Отказы от моратория: число публикаций </a:t>
            </a:r>
            <a:r>
              <a:rPr lang="ru-RU" b="1" dirty="0">
                <a:solidFill>
                  <a:srgbClr val="4547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2022</a:t>
            </a:r>
            <a:endParaRPr lang="ru-RU" b="1" dirty="0">
              <a:solidFill>
                <a:srgbClr val="45474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714363"/>
              </p:ext>
            </p:extLst>
          </p:nvPr>
        </p:nvGraphicFramePr>
        <p:xfrm>
          <a:off x="494108" y="2212452"/>
          <a:ext cx="7780611" cy="26783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6441">
                  <a:extLst>
                    <a:ext uri="{9D8B030D-6E8A-4147-A177-3AD203B41FA5}">
                      <a16:colId xmlns:a16="http://schemas.microsoft.com/office/drawing/2014/main" val="1228615838"/>
                    </a:ext>
                  </a:extLst>
                </a:gridCol>
                <a:gridCol w="1114834">
                  <a:extLst>
                    <a:ext uri="{9D8B030D-6E8A-4147-A177-3AD203B41FA5}">
                      <a16:colId xmlns:a16="http://schemas.microsoft.com/office/drawing/2014/main" val="2428234475"/>
                    </a:ext>
                  </a:extLst>
                </a:gridCol>
                <a:gridCol w="1114834">
                  <a:extLst>
                    <a:ext uri="{9D8B030D-6E8A-4147-A177-3AD203B41FA5}">
                      <a16:colId xmlns:a16="http://schemas.microsoft.com/office/drawing/2014/main" val="1445660497"/>
                    </a:ext>
                  </a:extLst>
                </a:gridCol>
                <a:gridCol w="1114834">
                  <a:extLst>
                    <a:ext uri="{9D8B030D-6E8A-4147-A177-3AD203B41FA5}">
                      <a16:colId xmlns:a16="http://schemas.microsoft.com/office/drawing/2014/main" val="3787650833"/>
                    </a:ext>
                  </a:extLst>
                </a:gridCol>
                <a:gridCol w="1114834">
                  <a:extLst>
                    <a:ext uri="{9D8B030D-6E8A-4147-A177-3AD203B41FA5}">
                      <a16:colId xmlns:a16="http://schemas.microsoft.com/office/drawing/2014/main" val="4171802982"/>
                    </a:ext>
                  </a:extLst>
                </a:gridCol>
                <a:gridCol w="1114834">
                  <a:extLst>
                    <a:ext uri="{9D8B030D-6E8A-4147-A177-3AD203B41FA5}">
                      <a16:colId xmlns:a16="http://schemas.microsoft.com/office/drawing/2014/main" val="86776482"/>
                    </a:ext>
                  </a:extLst>
                </a:gridCol>
              </a:tblGrid>
              <a:tr h="487857">
                <a:tc>
                  <a:txBody>
                    <a:bodyPr/>
                    <a:lstStyle/>
                    <a:p>
                      <a:pPr algn="l" fontAlgn="b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 err="1" smtClean="0">
                          <a:effectLst/>
                          <a:latin typeface="+mn-lt"/>
                        </a:rPr>
                        <a:t>Апр</a:t>
                      </a:r>
                      <a:r>
                        <a:rPr lang="ru-RU" sz="1800" u="none" strike="noStrike" dirty="0" smtClean="0">
                          <a:effectLst/>
                          <a:latin typeface="+mn-lt"/>
                        </a:rPr>
                        <a:t> 2022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 smtClean="0">
                          <a:effectLst/>
                          <a:latin typeface="+mn-lt"/>
                        </a:rPr>
                        <a:t>Май 2022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 err="1" smtClean="0">
                          <a:effectLst/>
                          <a:latin typeface="+mn-lt"/>
                        </a:rPr>
                        <a:t>Июн</a:t>
                      </a:r>
                      <a:r>
                        <a:rPr lang="ru-RU" sz="1800" u="none" strike="noStrike" dirty="0" smtClean="0">
                          <a:effectLst/>
                          <a:latin typeface="+mn-lt"/>
                        </a:rPr>
                        <a:t> 2022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 err="1" smtClean="0">
                          <a:effectLst/>
                          <a:latin typeface="+mn-lt"/>
                        </a:rPr>
                        <a:t>Июл</a:t>
                      </a:r>
                      <a:r>
                        <a:rPr lang="ru-RU" sz="1800" u="none" strike="noStrike" dirty="0" smtClean="0">
                          <a:effectLst/>
                          <a:latin typeface="+mn-lt"/>
                        </a:rPr>
                        <a:t> 2022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 smtClean="0">
                          <a:effectLst/>
                          <a:latin typeface="+mn-lt"/>
                        </a:rPr>
                        <a:t>ИТОГО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0705505"/>
                  </a:ext>
                </a:extLst>
              </a:tr>
              <a:tr h="477678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 smtClean="0">
                          <a:effectLst/>
                          <a:latin typeface="+mn-lt"/>
                        </a:rPr>
                        <a:t>Юридические</a:t>
                      </a:r>
                      <a:r>
                        <a:rPr lang="ru-RU" sz="1800" u="none" strike="noStrike" baseline="0" dirty="0" smtClean="0">
                          <a:effectLst/>
                          <a:latin typeface="+mn-lt"/>
                        </a:rPr>
                        <a:t> лица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+mn-lt"/>
                        </a:rPr>
                        <a:t>2252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+mn-lt"/>
                        </a:rPr>
                        <a:t>5406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+mn-lt"/>
                        </a:rPr>
                        <a:t>11055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+mn-lt"/>
                        </a:rPr>
                        <a:t>11342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+mn-lt"/>
                        </a:rPr>
                        <a:t>30055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/>
                </a:tc>
                <a:extLst>
                  <a:ext uri="{0D108BD9-81ED-4DB2-BD59-A6C34878D82A}">
                    <a16:rowId xmlns:a16="http://schemas.microsoft.com/office/drawing/2014/main" val="614488423"/>
                  </a:ext>
                </a:extLst>
              </a:tr>
              <a:tr h="75749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 smtClean="0">
                          <a:effectLst/>
                          <a:latin typeface="+mn-lt"/>
                        </a:rPr>
                        <a:t>Индивидуальные</a:t>
                      </a:r>
                      <a:r>
                        <a:rPr lang="ru-RU" sz="1800" u="none" strike="noStrike" baseline="0" dirty="0" smtClean="0">
                          <a:effectLst/>
                          <a:latin typeface="+mn-lt"/>
                        </a:rPr>
                        <a:t> предприниматели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+mn-lt"/>
                        </a:rPr>
                        <a:t>24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+mn-lt"/>
                        </a:rPr>
                        <a:t>39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+mn-lt"/>
                        </a:rPr>
                        <a:t>186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+mn-lt"/>
                        </a:rPr>
                        <a:t>89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+mn-lt"/>
                        </a:rPr>
                        <a:t>338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/>
                </a:tc>
                <a:extLst>
                  <a:ext uri="{0D108BD9-81ED-4DB2-BD59-A6C34878D82A}">
                    <a16:rowId xmlns:a16="http://schemas.microsoft.com/office/drawing/2014/main" val="3581832873"/>
                  </a:ext>
                </a:extLst>
              </a:tr>
              <a:tr h="477678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 smtClean="0">
                          <a:effectLst/>
                          <a:latin typeface="+mn-lt"/>
                        </a:rPr>
                        <a:t>Физические</a:t>
                      </a:r>
                      <a:r>
                        <a:rPr lang="ru-RU" sz="1800" u="none" strike="noStrike" baseline="0" dirty="0" smtClean="0">
                          <a:effectLst/>
                          <a:latin typeface="+mn-lt"/>
                        </a:rPr>
                        <a:t> лица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+mn-lt"/>
                        </a:rPr>
                        <a:t>44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+mn-lt"/>
                        </a:rPr>
                        <a:t>48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+mn-lt"/>
                        </a:rPr>
                        <a:t>78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+mn-lt"/>
                        </a:rPr>
                        <a:t>45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  <a:latin typeface="+mn-lt"/>
                        </a:rPr>
                        <a:t>215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/>
                </a:tc>
                <a:extLst>
                  <a:ext uri="{0D108BD9-81ED-4DB2-BD59-A6C34878D82A}">
                    <a16:rowId xmlns:a16="http://schemas.microsoft.com/office/drawing/2014/main" val="2146472350"/>
                  </a:ext>
                </a:extLst>
              </a:tr>
              <a:tr h="477678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 smtClean="0">
                          <a:effectLst/>
                          <a:latin typeface="+mn-lt"/>
                        </a:rPr>
                        <a:t>ИТОГО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+mn-lt"/>
                        </a:rPr>
                        <a:t>2320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+mn-lt"/>
                        </a:rPr>
                        <a:t>5493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+mn-lt"/>
                        </a:rPr>
                        <a:t>11319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+mn-lt"/>
                        </a:rPr>
                        <a:t>11476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+mn-lt"/>
                        </a:rPr>
                        <a:t>30608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41206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1753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8B3920-C691-4BD1-845A-15E2A67B23F0}"/>
              </a:ext>
            </a:extLst>
          </p:cNvPr>
          <p:cNvSpPr txBox="1"/>
          <p:nvPr/>
        </p:nvSpPr>
        <p:spPr>
          <a:xfrm>
            <a:off x="2482891" y="990939"/>
            <a:ext cx="3158083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900" b="1" spc="-1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Мораторий 2022:</a:t>
            </a:r>
            <a:br>
              <a:rPr lang="ru-RU" sz="900" b="1" spc="-1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900" b="1" spc="-1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статистические показатели</a:t>
            </a:r>
          </a:p>
          <a:p>
            <a:pPr algn="ctr"/>
            <a:endParaRPr lang="ru-RU" sz="9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B4E8EB17-5557-4E7F-9CA4-EDC5C1BEDF7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459788" y="5885135"/>
            <a:ext cx="684212" cy="274637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A2F34FCD-5ADF-45B2-B483-DED3268A3C6B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71E25A-D1BA-4351-9332-75EB04E6980E}"/>
              </a:ext>
            </a:extLst>
          </p:cNvPr>
          <p:cNvSpPr txBox="1"/>
          <p:nvPr/>
        </p:nvSpPr>
        <p:spPr>
          <a:xfrm>
            <a:off x="494111" y="1670946"/>
            <a:ext cx="690273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b="1" dirty="0">
                <a:solidFill>
                  <a:srgbClr val="4547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Структура </a:t>
            </a:r>
            <a:r>
              <a:rPr lang="ru-RU" b="1" dirty="0">
                <a:solidFill>
                  <a:srgbClr val="4547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отказников-юр. лиц </a:t>
            </a:r>
            <a:r>
              <a:rPr lang="ru-RU" b="1" dirty="0">
                <a:solidFill>
                  <a:srgbClr val="4547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</a:t>
            </a:r>
            <a:r>
              <a:rPr lang="ru-RU" b="1" dirty="0">
                <a:solidFill>
                  <a:srgbClr val="4547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статусу</a:t>
            </a:r>
            <a:endParaRPr lang="ru-RU" b="1" dirty="0">
              <a:solidFill>
                <a:srgbClr val="45474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8289658"/>
              </p:ext>
            </p:extLst>
          </p:nvPr>
        </p:nvGraphicFramePr>
        <p:xfrm>
          <a:off x="477466" y="2345136"/>
          <a:ext cx="7168932" cy="2240280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3981414">
                  <a:extLst>
                    <a:ext uri="{9D8B030D-6E8A-4147-A177-3AD203B41FA5}">
                      <a16:colId xmlns:a16="http://schemas.microsoft.com/office/drawing/2014/main" val="3058872087"/>
                    </a:ext>
                  </a:extLst>
                </a:gridCol>
                <a:gridCol w="1346686">
                  <a:extLst>
                    <a:ext uri="{9D8B030D-6E8A-4147-A177-3AD203B41FA5}">
                      <a16:colId xmlns:a16="http://schemas.microsoft.com/office/drawing/2014/main" val="2520662934"/>
                    </a:ext>
                  </a:extLst>
                </a:gridCol>
                <a:gridCol w="1840832">
                  <a:extLst>
                    <a:ext uri="{9D8B030D-6E8A-4147-A177-3AD203B41FA5}">
                      <a16:colId xmlns:a16="http://schemas.microsoft.com/office/drawing/2014/main" val="2724394672"/>
                    </a:ext>
                  </a:extLst>
                </a:gridCol>
              </a:tblGrid>
              <a:tr h="280035"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5715" marR="5715" marT="571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+mn-lt"/>
                        </a:rPr>
                        <a:t>2020-2021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5715" marR="5715" marT="571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+mn-lt"/>
                        </a:rPr>
                        <a:t>01.04-31.07.2022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5715" marR="5715" marT="571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1150866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 smtClean="0">
                          <a:effectLst/>
                          <a:latin typeface="+mn-lt"/>
                        </a:rPr>
                        <a:t>Количество</a:t>
                      </a:r>
                      <a:r>
                        <a:rPr lang="ru-RU" sz="1800" b="0" i="0" u="none" strike="noStrike" baseline="0" dirty="0" smtClean="0">
                          <a:effectLst/>
                          <a:latin typeface="+mn-lt"/>
                        </a:rPr>
                        <a:t> публикаций юр. лиц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5715" marR="5715" marT="571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+mn-lt"/>
                        </a:rPr>
                        <a:t>992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5715" marR="5715" marT="571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+mn-lt"/>
                        </a:rPr>
                        <a:t>30055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5715" marR="5715" marT="571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0320448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 smtClean="0">
                          <a:effectLst/>
                          <a:latin typeface="+mn-lt"/>
                        </a:rPr>
                        <a:t>Количество юр. лиц, всего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5715" marR="5715" marT="571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+mn-lt"/>
                        </a:rPr>
                        <a:t>935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5715" marR="5715" marT="571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+mn-lt"/>
                        </a:rPr>
                        <a:t>30009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5715" marR="5715" marT="571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6060111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Действующая</a:t>
                      </a:r>
                    </a:p>
                  </a:txBody>
                  <a:tcPr marL="342900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759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29982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4200811208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Ликвидируется</a:t>
                      </a:r>
                    </a:p>
                  </a:txBody>
                  <a:tcPr marL="342900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2640355873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Реорганизуется</a:t>
                      </a:r>
                    </a:p>
                  </a:txBody>
                  <a:tcPr marL="342900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238555212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состоянии банкротства</a:t>
                      </a:r>
                    </a:p>
                  </a:txBody>
                  <a:tcPr marL="342900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2531640435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Недействующая</a:t>
                      </a:r>
                    </a:p>
                  </a:txBody>
                  <a:tcPr marL="342900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38053062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4260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8B3920-C691-4BD1-845A-15E2A67B23F0}"/>
              </a:ext>
            </a:extLst>
          </p:cNvPr>
          <p:cNvSpPr txBox="1"/>
          <p:nvPr/>
        </p:nvSpPr>
        <p:spPr>
          <a:xfrm>
            <a:off x="2482891" y="990939"/>
            <a:ext cx="3158083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900" b="1" spc="-1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Мораторий 2022:</a:t>
            </a:r>
            <a:br>
              <a:rPr lang="ru-RU" sz="900" b="1" spc="-1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900" b="1" spc="-1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статистические показатели</a:t>
            </a:r>
          </a:p>
          <a:p>
            <a:pPr algn="ctr"/>
            <a:endParaRPr lang="ru-RU" sz="9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B4E8EB17-5557-4E7F-9CA4-EDC5C1BEDF7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459788" y="5885135"/>
            <a:ext cx="684212" cy="274637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A2F34FCD-5ADF-45B2-B483-DED3268A3C6B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71E25A-D1BA-4351-9332-75EB04E6980E}"/>
              </a:ext>
            </a:extLst>
          </p:cNvPr>
          <p:cNvSpPr txBox="1"/>
          <p:nvPr/>
        </p:nvSpPr>
        <p:spPr>
          <a:xfrm>
            <a:off x="494111" y="1670944"/>
            <a:ext cx="690273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b="1" dirty="0">
                <a:solidFill>
                  <a:srgbClr val="4547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Структура отказников-юр. лиц по выручке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2157589"/>
              </p:ext>
            </p:extLst>
          </p:nvPr>
        </p:nvGraphicFramePr>
        <p:xfrm>
          <a:off x="383893" y="2260226"/>
          <a:ext cx="7629140" cy="2240280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3632936">
                  <a:extLst>
                    <a:ext uri="{9D8B030D-6E8A-4147-A177-3AD203B41FA5}">
                      <a16:colId xmlns:a16="http://schemas.microsoft.com/office/drawing/2014/main" val="3058872087"/>
                    </a:ext>
                  </a:extLst>
                </a:gridCol>
                <a:gridCol w="1454264">
                  <a:extLst>
                    <a:ext uri="{9D8B030D-6E8A-4147-A177-3AD203B41FA5}">
                      <a16:colId xmlns:a16="http://schemas.microsoft.com/office/drawing/2014/main" val="2520662934"/>
                    </a:ext>
                  </a:extLst>
                </a:gridCol>
                <a:gridCol w="2541940">
                  <a:extLst>
                    <a:ext uri="{9D8B030D-6E8A-4147-A177-3AD203B41FA5}">
                      <a16:colId xmlns:a16="http://schemas.microsoft.com/office/drawing/2014/main" val="2724394672"/>
                    </a:ext>
                  </a:extLst>
                </a:gridCol>
              </a:tblGrid>
              <a:tr h="280035"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5715" marR="5715" marT="571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+mn-lt"/>
                        </a:rPr>
                        <a:t>2020-2021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5715" marR="5715" marT="571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+mn-lt"/>
                        </a:rPr>
                        <a:t>01.04-31.07.2022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5715" marR="5715" marT="571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1150866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 smtClean="0">
                          <a:effectLst/>
                          <a:latin typeface="+mn-lt"/>
                        </a:rPr>
                        <a:t>Количество</a:t>
                      </a:r>
                      <a:r>
                        <a:rPr lang="ru-RU" sz="1800" b="0" i="0" u="none" strike="noStrike" baseline="0" dirty="0" smtClean="0">
                          <a:effectLst/>
                          <a:latin typeface="+mn-lt"/>
                        </a:rPr>
                        <a:t> публикаций юр. лиц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5715" marR="5715" marT="571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+mn-lt"/>
                        </a:rPr>
                        <a:t>992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5715" marR="5715" marT="571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+mn-lt"/>
                        </a:rPr>
                        <a:t>30055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5715" marR="5715" marT="571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0320448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 smtClean="0">
                          <a:effectLst/>
                          <a:latin typeface="+mn-lt"/>
                        </a:rPr>
                        <a:t>Количество юр. лиц, всего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5715" marR="5715" marT="571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+mn-lt"/>
                        </a:rPr>
                        <a:t>935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5715" marR="5715" marT="571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effectLst/>
                          <a:latin typeface="+mn-lt"/>
                        </a:rPr>
                        <a:t>30009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5715" marR="5715" marT="571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6060111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Микропредприятия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2900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296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17537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4200811208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Малые предприятия</a:t>
                      </a:r>
                    </a:p>
                  </a:txBody>
                  <a:tcPr marL="342900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124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6945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2640355873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Крупные предприятия</a:t>
                      </a:r>
                    </a:p>
                  </a:txBody>
                  <a:tcPr marL="342900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295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2193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238555212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Средние предприятия</a:t>
                      </a:r>
                    </a:p>
                  </a:txBody>
                  <a:tcPr marL="342900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1953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2531640435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н/д</a:t>
                      </a:r>
                    </a:p>
                  </a:txBody>
                  <a:tcPr marL="342900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169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1381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3805306259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08745" y="4812790"/>
            <a:ext cx="715803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dirty="0"/>
              <a:t>Выручка </a:t>
            </a:r>
            <a:r>
              <a:rPr lang="ru-RU" sz="1500" dirty="0"/>
              <a:t>за последний отчетный год.</a:t>
            </a:r>
            <a:br>
              <a:rPr lang="ru-RU" sz="1500" dirty="0"/>
            </a:br>
            <a:r>
              <a:rPr lang="ru-RU" sz="1500" dirty="0"/>
              <a:t>Микро до 120 млн </a:t>
            </a:r>
            <a:r>
              <a:rPr lang="ru-RU" sz="1500" dirty="0" err="1"/>
              <a:t>руб</a:t>
            </a:r>
            <a:r>
              <a:rPr lang="ru-RU" sz="1500" dirty="0"/>
              <a:t>, малые 121-800 млн руб., средние 801-2000 млн рублей, крупные более 2000 млн рублей.</a:t>
            </a:r>
          </a:p>
        </p:txBody>
      </p:sp>
    </p:spTree>
    <p:extLst>
      <p:ext uri="{BB962C8B-B14F-4D97-AF65-F5344CB8AC3E}">
        <p14:creationId xmlns:p14="http://schemas.microsoft.com/office/powerpoint/2010/main" val="2154142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8B3920-C691-4BD1-845A-15E2A67B23F0}"/>
              </a:ext>
            </a:extLst>
          </p:cNvPr>
          <p:cNvSpPr txBox="1"/>
          <p:nvPr/>
        </p:nvSpPr>
        <p:spPr>
          <a:xfrm>
            <a:off x="2482891" y="990939"/>
            <a:ext cx="3158083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900" b="1" spc="-1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Мораторий 2022:</a:t>
            </a:r>
            <a:br>
              <a:rPr lang="ru-RU" sz="900" b="1" spc="-1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900" b="1" spc="-1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статистические показатели</a:t>
            </a:r>
          </a:p>
          <a:p>
            <a:pPr algn="ctr"/>
            <a:endParaRPr lang="ru-RU" sz="9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B4E8EB17-5557-4E7F-9CA4-EDC5C1BEDF7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459788" y="5963512"/>
            <a:ext cx="684212" cy="274637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A2F34FCD-5ADF-45B2-B483-DED3268A3C6B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71E25A-D1BA-4351-9332-75EB04E6980E}"/>
              </a:ext>
            </a:extLst>
          </p:cNvPr>
          <p:cNvSpPr txBox="1"/>
          <p:nvPr/>
        </p:nvSpPr>
        <p:spPr>
          <a:xfrm>
            <a:off x="494111" y="1670946"/>
            <a:ext cx="759179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b="1" dirty="0">
                <a:solidFill>
                  <a:srgbClr val="4547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Структура </a:t>
            </a:r>
            <a:r>
              <a:rPr lang="ru-RU" b="1" dirty="0">
                <a:solidFill>
                  <a:srgbClr val="4547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отказников-</a:t>
            </a:r>
            <a:r>
              <a:rPr lang="ru-RU" b="1" dirty="0" err="1">
                <a:solidFill>
                  <a:srgbClr val="4547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юр.лиц</a:t>
            </a:r>
            <a:r>
              <a:rPr lang="ru-RU" b="1" dirty="0">
                <a:solidFill>
                  <a:srgbClr val="4547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1" dirty="0">
                <a:solidFill>
                  <a:srgbClr val="4547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</a:t>
            </a:r>
            <a:r>
              <a:rPr lang="ru-RU" b="1" dirty="0">
                <a:solidFill>
                  <a:srgbClr val="4547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виду деятельности: ТОП-10</a:t>
            </a:r>
            <a:endParaRPr lang="ru-RU" b="1" dirty="0">
              <a:solidFill>
                <a:srgbClr val="45474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5680613"/>
              </p:ext>
            </p:extLst>
          </p:nvPr>
        </p:nvGraphicFramePr>
        <p:xfrm>
          <a:off x="563213" y="2104753"/>
          <a:ext cx="6997438" cy="3354705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3498719">
                  <a:extLst>
                    <a:ext uri="{9D8B030D-6E8A-4147-A177-3AD203B41FA5}">
                      <a16:colId xmlns:a16="http://schemas.microsoft.com/office/drawing/2014/main" val="3970004038"/>
                    </a:ext>
                  </a:extLst>
                </a:gridCol>
                <a:gridCol w="3498719">
                  <a:extLst>
                    <a:ext uri="{9D8B030D-6E8A-4147-A177-3AD203B41FA5}">
                      <a16:colId xmlns:a16="http://schemas.microsoft.com/office/drawing/2014/main" val="4149925951"/>
                    </a:ext>
                  </a:extLst>
                </a:gridCol>
              </a:tblGrid>
              <a:tr h="2800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</a:rPr>
                        <a:t>Вид деятельности</a:t>
                      </a:r>
                      <a:endParaRPr lang="ru-RU" sz="1800" b="1" i="0" u="none" strike="noStrike" dirty="0"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</a:rPr>
                        <a:t>Доля</a:t>
                      </a:r>
                      <a:r>
                        <a:rPr lang="ru-RU" sz="1800" u="none" strike="noStrike" baseline="0" dirty="0" smtClean="0">
                          <a:effectLst/>
                        </a:rPr>
                        <a:t> в общем числе отказников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9829243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Оптовая торговля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20%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1687773720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Операции с недвижимостью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14%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4229481080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Розничная торговля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6%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1310824369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Архитектура, проектирование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4%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1898174009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Разработка ПО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3%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3415681622"/>
                  </a:ext>
                </a:extLst>
              </a:tr>
              <a:tr h="55435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Строительные работы специализированные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3%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3573270262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Строительство зданий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3%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1903808005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Здравоохранение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3%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1068059274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Склады и логистика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3%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700816967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Право и бухгалтерский учет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2%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36133344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116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8B3920-C691-4BD1-845A-15E2A67B23F0}"/>
              </a:ext>
            </a:extLst>
          </p:cNvPr>
          <p:cNvSpPr txBox="1"/>
          <p:nvPr/>
        </p:nvSpPr>
        <p:spPr>
          <a:xfrm>
            <a:off x="2482891" y="990939"/>
            <a:ext cx="3158083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900" b="1" spc="-1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Мораторий 2022:</a:t>
            </a:r>
            <a:br>
              <a:rPr lang="ru-RU" sz="900" b="1" spc="-1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900" b="1" spc="-1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статистические показатели</a:t>
            </a:r>
          </a:p>
          <a:p>
            <a:pPr algn="ctr"/>
            <a:endParaRPr lang="ru-RU" sz="9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B4E8EB17-5557-4E7F-9CA4-EDC5C1BEDF7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390120" y="5954804"/>
            <a:ext cx="684212" cy="274637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A2F34FCD-5ADF-45B2-B483-DED3268A3C6B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71E25A-D1BA-4351-9332-75EB04E6980E}"/>
              </a:ext>
            </a:extLst>
          </p:cNvPr>
          <p:cNvSpPr txBox="1"/>
          <p:nvPr/>
        </p:nvSpPr>
        <p:spPr>
          <a:xfrm>
            <a:off x="494111" y="1670946"/>
            <a:ext cx="759179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b="1" dirty="0">
                <a:solidFill>
                  <a:srgbClr val="4547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Структура </a:t>
            </a:r>
            <a:r>
              <a:rPr lang="ru-RU" b="1" dirty="0">
                <a:solidFill>
                  <a:srgbClr val="4547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отказников-</a:t>
            </a:r>
            <a:r>
              <a:rPr lang="ru-RU" b="1" dirty="0" err="1">
                <a:solidFill>
                  <a:srgbClr val="4547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юр.лиц</a:t>
            </a:r>
            <a:r>
              <a:rPr lang="ru-RU" b="1" dirty="0">
                <a:solidFill>
                  <a:srgbClr val="4547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1" dirty="0">
                <a:solidFill>
                  <a:srgbClr val="4547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</a:t>
            </a:r>
            <a:r>
              <a:rPr lang="ru-RU" b="1" dirty="0">
                <a:solidFill>
                  <a:srgbClr val="4547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регионам: ТОП-10</a:t>
            </a:r>
            <a:endParaRPr lang="ru-RU" b="1" dirty="0">
              <a:solidFill>
                <a:srgbClr val="45474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891727"/>
              </p:ext>
            </p:extLst>
          </p:nvPr>
        </p:nvGraphicFramePr>
        <p:xfrm>
          <a:off x="563213" y="2104753"/>
          <a:ext cx="6997438" cy="3080385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3498719">
                  <a:extLst>
                    <a:ext uri="{9D8B030D-6E8A-4147-A177-3AD203B41FA5}">
                      <a16:colId xmlns:a16="http://schemas.microsoft.com/office/drawing/2014/main" val="3970004038"/>
                    </a:ext>
                  </a:extLst>
                </a:gridCol>
                <a:gridCol w="3498719">
                  <a:extLst>
                    <a:ext uri="{9D8B030D-6E8A-4147-A177-3AD203B41FA5}">
                      <a16:colId xmlns:a16="http://schemas.microsoft.com/office/drawing/2014/main" val="4149925951"/>
                    </a:ext>
                  </a:extLst>
                </a:gridCol>
              </a:tblGrid>
              <a:tr h="2800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</a:rPr>
                        <a:t>Регион</a:t>
                      </a:r>
                      <a:endParaRPr lang="ru-RU" sz="1800" b="1" i="0" u="none" strike="noStrike" dirty="0"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</a:rPr>
                        <a:t>Доля</a:t>
                      </a:r>
                      <a:r>
                        <a:rPr lang="ru-RU" sz="1800" u="none" strike="noStrike" baseline="0" dirty="0" smtClean="0">
                          <a:effectLst/>
                        </a:rPr>
                        <a:t> в общем числе отказников</a:t>
                      </a:r>
                      <a:endParaRPr lang="ru-RU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5715" marR="5715" marT="571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9829243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effectLst/>
                          <a:latin typeface="Calibri" panose="020F0502020204030204" pitchFamily="34" charset="0"/>
                        </a:rPr>
                        <a:t>Москва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Calibri" panose="020F0502020204030204" pitchFamily="34" charset="0"/>
                        </a:rPr>
                        <a:t>27%</a:t>
                      </a: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1687773720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effectLst/>
                          <a:latin typeface="Calibri" panose="020F0502020204030204" pitchFamily="34" charset="0"/>
                        </a:rPr>
                        <a:t>Санкт-Петербург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Calibri" panose="020F0502020204030204" pitchFamily="34" charset="0"/>
                        </a:rPr>
                        <a:t>11%</a:t>
                      </a: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4229481080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effectLst/>
                          <a:latin typeface="Calibri" panose="020F0502020204030204" pitchFamily="34" charset="0"/>
                        </a:rPr>
                        <a:t>Московская область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1310824369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effectLst/>
                          <a:latin typeface="Calibri" panose="020F0502020204030204" pitchFamily="34" charset="0"/>
                        </a:rPr>
                        <a:t>Ростовская область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1898174009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effectLst/>
                          <a:latin typeface="Calibri" panose="020F0502020204030204" pitchFamily="34" charset="0"/>
                        </a:rPr>
                        <a:t>Свердловская область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3415681622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effectLst/>
                          <a:latin typeface="Calibri" panose="020F0502020204030204" pitchFamily="34" charset="0"/>
                        </a:rPr>
                        <a:t>Челябинская область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3573270262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effectLst/>
                          <a:latin typeface="Calibri" panose="020F0502020204030204" pitchFamily="34" charset="0"/>
                        </a:rPr>
                        <a:t>Краснодарский край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1903808005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effectLst/>
                          <a:latin typeface="Calibri" panose="020F0502020204030204" pitchFamily="34" charset="0"/>
                        </a:rPr>
                        <a:t>Нижегородская область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1068059274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>
                          <a:effectLst/>
                          <a:latin typeface="Calibri" panose="020F0502020204030204" pitchFamily="34" charset="0"/>
                        </a:rPr>
                        <a:t>Новосибирская область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700816967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effectLst/>
                          <a:latin typeface="Calibri" panose="020F0502020204030204" pitchFamily="34" charset="0"/>
                        </a:rPr>
                        <a:t>Тюменская область</a:t>
                      </a:r>
                    </a:p>
                  </a:txBody>
                  <a:tcPr marL="5715" marR="5715" marT="57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effectLst/>
                          <a:latin typeface="Calibri" panose="020F0502020204030204" pitchFamily="34" charset="0"/>
                        </a:rPr>
                        <a:t>2%</a:t>
                      </a:r>
                    </a:p>
                  </a:txBody>
                  <a:tcPr marL="5715" marR="5715" marT="5715" marB="0" anchor="b"/>
                </a:tc>
                <a:extLst>
                  <a:ext uri="{0D108BD9-81ED-4DB2-BD59-A6C34878D82A}">
                    <a16:rowId xmlns:a16="http://schemas.microsoft.com/office/drawing/2014/main" val="36133344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6491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8B3920-C691-4BD1-845A-15E2A67B23F0}"/>
              </a:ext>
            </a:extLst>
          </p:cNvPr>
          <p:cNvSpPr txBox="1"/>
          <p:nvPr/>
        </p:nvSpPr>
        <p:spPr>
          <a:xfrm>
            <a:off x="2489014" y="1037663"/>
            <a:ext cx="3158083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900" b="1" spc="-1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Мораторий 2022:</a:t>
            </a:r>
            <a:br>
              <a:rPr lang="ru-RU" sz="900" b="1" spc="-1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900" b="1" spc="-15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статистические показатели</a:t>
            </a:r>
            <a:endParaRPr lang="ru-RU" sz="9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ru-RU" sz="9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FCC8B044-49D3-42FE-90F7-18F4CE2669F8}"/>
              </a:ext>
            </a:extLst>
          </p:cNvPr>
          <p:cNvSpPr txBox="1">
            <a:spLocks/>
          </p:cNvSpPr>
          <p:nvPr/>
        </p:nvSpPr>
        <p:spPr>
          <a:xfrm>
            <a:off x="8313694" y="5885570"/>
            <a:ext cx="683759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2F34FCD-5ADF-45B2-B483-DED3268A3C6B}" type="slidenum">
              <a:rPr lang="ru-RU" sz="900"/>
              <a:pPr/>
              <a:t>10</a:t>
            </a:fld>
            <a:endParaRPr lang="ru-RU" sz="900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CABD033-D2A8-4CF0-A698-2F61AF66FB4E}"/>
              </a:ext>
            </a:extLst>
          </p:cNvPr>
          <p:cNvSpPr/>
          <p:nvPr/>
        </p:nvSpPr>
        <p:spPr>
          <a:xfrm>
            <a:off x="1709738" y="2880660"/>
            <a:ext cx="4176750" cy="15004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fontAlgn="t">
              <a:lnSpc>
                <a:spcPts val="2700"/>
              </a:lnSpc>
            </a:pPr>
            <a:r>
              <a:rPr lang="ru-RU" sz="1763" b="1" dirty="0">
                <a:solidFill>
                  <a:srgbClr val="E8591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Рабочие дни, 07:00-21:00 (</a:t>
            </a:r>
            <a:r>
              <a:rPr lang="ru-RU" sz="1763" b="1" dirty="0" err="1">
                <a:solidFill>
                  <a:srgbClr val="E8591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мск</a:t>
            </a:r>
            <a:r>
              <a:rPr lang="ru-RU" sz="1763" b="1" dirty="0">
                <a:solidFill>
                  <a:srgbClr val="E8591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fontAlgn="t">
              <a:lnSpc>
                <a:spcPts val="2700"/>
              </a:lnSpc>
            </a:pPr>
            <a:r>
              <a:rPr lang="ru-RU" sz="1763" dirty="0">
                <a:solidFill>
                  <a:srgbClr val="4547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 (495) </a:t>
            </a:r>
            <a:r>
              <a:rPr lang="ru-RU" sz="1763" b="1" dirty="0">
                <a:solidFill>
                  <a:srgbClr val="4547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989-73-68</a:t>
            </a:r>
            <a:endParaRPr lang="ru-RU" sz="1763" dirty="0">
              <a:solidFill>
                <a:srgbClr val="45474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fontAlgn="t">
              <a:lnSpc>
                <a:spcPts val="2700"/>
              </a:lnSpc>
            </a:pPr>
            <a:r>
              <a:rPr lang="ru-RU" sz="1763" dirty="0">
                <a:solidFill>
                  <a:srgbClr val="4547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 (800) </a:t>
            </a:r>
            <a:r>
              <a:rPr lang="ru-RU" sz="1763" b="1" dirty="0">
                <a:solidFill>
                  <a:srgbClr val="4547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555-02-24</a:t>
            </a:r>
            <a:endParaRPr lang="ru-RU" sz="1763" dirty="0">
              <a:solidFill>
                <a:srgbClr val="45474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2700"/>
              </a:lnSpc>
              <a:spcBef>
                <a:spcPts val="900"/>
              </a:spcBef>
            </a:pPr>
            <a:r>
              <a:rPr lang="en-US" sz="1763" dirty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bhelp@interfax.ru</a:t>
            </a:r>
            <a:endParaRPr lang="ru-RU" sz="1763" dirty="0">
              <a:solidFill>
                <a:schemeClr val="accent1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BCEE81A-3306-45FC-87CE-A425D3AE4D9A}"/>
              </a:ext>
            </a:extLst>
          </p:cNvPr>
          <p:cNvSpPr txBox="1"/>
          <p:nvPr/>
        </p:nvSpPr>
        <p:spPr>
          <a:xfrm>
            <a:off x="1709740" y="4944459"/>
            <a:ext cx="4077392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350" dirty="0">
                <a:solidFill>
                  <a:srgbClr val="4547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bankrot.fedresurs.ru</a:t>
            </a:r>
          </a:p>
          <a:p>
            <a:r>
              <a:rPr lang="en-US" sz="1350" dirty="0">
                <a:solidFill>
                  <a:srgbClr val="4547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fedresurs.ru</a:t>
            </a:r>
            <a:endParaRPr lang="ru-RU" sz="1350" dirty="0">
              <a:solidFill>
                <a:srgbClr val="45474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9015F0-76EA-4371-A04D-FA614B2EB7F8}"/>
              </a:ext>
            </a:extLst>
          </p:cNvPr>
          <p:cNvSpPr txBox="1"/>
          <p:nvPr/>
        </p:nvSpPr>
        <p:spPr>
          <a:xfrm>
            <a:off x="1709740" y="2115586"/>
            <a:ext cx="4962146" cy="2712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763" b="1" dirty="0">
                <a:solidFill>
                  <a:srgbClr val="4547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СЛУЖБА ПОДДЕРЖКИ ПОЛЬЗОВАТЕЛЕЙ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C5DA4FD-A5A2-4E7E-85D7-6594532B89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594" y="1955223"/>
            <a:ext cx="677793" cy="64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8697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A5300A-FC31-40E2-BC47-0DE88008AC94}"/>
              </a:ext>
            </a:extLst>
          </p:cNvPr>
          <p:cNvSpPr txBox="1"/>
          <p:nvPr/>
        </p:nvSpPr>
        <p:spPr>
          <a:xfrm>
            <a:off x="4158841" y="3774715"/>
            <a:ext cx="4785392" cy="8463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300"/>
              </a:lnSpc>
            </a:pPr>
            <a:r>
              <a:rPr lang="ru-RU" sz="2850" spc="-1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Благодарю</a:t>
            </a:r>
            <a:br>
              <a:rPr lang="ru-RU" sz="2850" spc="-1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850" spc="-1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внимание</a:t>
            </a:r>
            <a:endParaRPr lang="ru-RU" sz="2250" spc="-15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9616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1011</TotalTime>
  <Words>444</Words>
  <Application>Microsoft Office PowerPoint</Application>
  <PresentationFormat>Экран (4:3)</PresentationFormat>
  <Paragraphs>174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Tahoma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Андрей Шилов</dc:creator>
  <cp:lastModifiedBy>Елена Гутарева</cp:lastModifiedBy>
  <cp:revision>176</cp:revision>
  <dcterms:created xsi:type="dcterms:W3CDTF">2020-10-01T12:09:15Z</dcterms:created>
  <dcterms:modified xsi:type="dcterms:W3CDTF">2022-08-02T19:38:54Z</dcterms:modified>
</cp:coreProperties>
</file>