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14"/>
      </p:cViewPr>
      <p:guideLst>
        <p:guide orient="horz" pos="288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FFC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FFC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FFC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1855" y="1250187"/>
            <a:ext cx="488696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FFC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2017" y="1569211"/>
            <a:ext cx="109279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harov@avertagroup.ru" TargetMode="External"/><Relationship Id="rId7" Type="http://schemas.openxmlformats.org/officeDocument/2006/relationships/image" Target="../media/image66.png"/><Relationship Id="rId2" Type="http://schemas.openxmlformats.org/officeDocument/2006/relationships/hyperlink" Target="http://www.avertagroup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7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3191" y="5425440"/>
              <a:ext cx="957071" cy="9540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26727" y="5632196"/>
            <a:ext cx="1593850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100D0B"/>
                </a:solidFill>
                <a:latin typeface="Roboto"/>
                <a:cs typeface="Roboto"/>
              </a:rPr>
              <a:t>Алексей</a:t>
            </a:r>
            <a:r>
              <a:rPr sz="1200" spc="-15" dirty="0">
                <a:solidFill>
                  <a:srgbClr val="100D0B"/>
                </a:solidFill>
                <a:latin typeface="Roboto"/>
                <a:cs typeface="Roboto"/>
              </a:rPr>
              <a:t> </a:t>
            </a:r>
            <a:r>
              <a:rPr sz="1200" spc="-5" dirty="0">
                <a:solidFill>
                  <a:srgbClr val="100D0B"/>
                </a:solidFill>
                <a:latin typeface="Roboto"/>
                <a:cs typeface="Roboto"/>
              </a:rPr>
              <a:t>Шаров</a:t>
            </a:r>
            <a:endParaRPr sz="1200">
              <a:latin typeface="Roboto"/>
              <a:cs typeface="Roboto"/>
            </a:endParaRPr>
          </a:p>
          <a:p>
            <a:pPr marL="12700">
              <a:spcBef>
                <a:spcPts val="935"/>
              </a:spcBef>
            </a:pPr>
            <a:r>
              <a:rPr sz="1200" spc="-5" dirty="0">
                <a:solidFill>
                  <a:srgbClr val="100D0B"/>
                </a:solidFill>
                <a:latin typeface="Roboto"/>
                <a:cs typeface="Roboto"/>
              </a:rPr>
              <a:t>https://avertagroup.ru/</a:t>
            </a:r>
            <a:endParaRPr sz="1200">
              <a:latin typeface="Roboto"/>
              <a:cs typeface="Roboto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54879" y="5285232"/>
            <a:ext cx="5425440" cy="1089660"/>
            <a:chOff x="3230879" y="5285232"/>
            <a:chExt cx="5425440" cy="1089660"/>
          </a:xfrm>
        </p:grpSpPr>
        <p:sp>
          <p:nvSpPr>
            <p:cNvPr id="7" name="object 7"/>
            <p:cNvSpPr/>
            <p:nvPr/>
          </p:nvSpPr>
          <p:spPr>
            <a:xfrm>
              <a:off x="3230879" y="5623560"/>
              <a:ext cx="679704" cy="5821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66658" y="5887740"/>
              <a:ext cx="487018" cy="48701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81344" y="5285232"/>
              <a:ext cx="2474976" cy="4663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51868" y="3427292"/>
            <a:ext cx="7747634" cy="108585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33020">
              <a:spcBef>
                <a:spcPts val="1205"/>
              </a:spcBef>
            </a:pPr>
            <a:r>
              <a:rPr sz="3200" b="1" dirty="0">
                <a:solidFill>
                  <a:srgbClr val="FFC000"/>
                </a:solidFill>
                <a:latin typeface="Tahoma"/>
                <a:cs typeface="Tahoma"/>
              </a:rPr>
              <a:t>СОВРЕМЕННЫЕ СТРАТЕГИИ</a:t>
            </a:r>
            <a:r>
              <a:rPr sz="3200" b="1" spc="-7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3200" b="1" spc="-5" dirty="0">
                <a:solidFill>
                  <a:srgbClr val="FFC000"/>
                </a:solidFill>
                <a:latin typeface="Tahoma"/>
                <a:cs typeface="Tahoma"/>
              </a:rPr>
              <a:t>РАБОТЫ</a:t>
            </a:r>
            <a:endParaRPr sz="3200">
              <a:latin typeface="Tahoma"/>
              <a:cs typeface="Tahoma"/>
            </a:endParaRPr>
          </a:p>
          <a:p>
            <a:pPr marL="12700">
              <a:spcBef>
                <a:spcPts val="760"/>
              </a:spcBef>
            </a:pPr>
            <a:r>
              <a:rPr sz="2200" i="1" dirty="0">
                <a:latin typeface="Tahoma"/>
                <a:cs typeface="Tahoma"/>
              </a:rPr>
              <a:t>с </a:t>
            </a:r>
            <a:r>
              <a:rPr sz="2200" i="1" spc="-5" dirty="0">
                <a:latin typeface="Tahoma"/>
                <a:cs typeface="Tahoma"/>
              </a:rPr>
              <a:t>проблемной задолженностью, </a:t>
            </a:r>
            <a:r>
              <a:rPr sz="2200" i="1" dirty="0">
                <a:latin typeface="Tahoma"/>
                <a:cs typeface="Tahoma"/>
              </a:rPr>
              <a:t>через </a:t>
            </a:r>
            <a:r>
              <a:rPr sz="2200" i="1" spc="-5" dirty="0">
                <a:latin typeface="Tahoma"/>
                <a:cs typeface="Tahoma"/>
              </a:rPr>
              <a:t>анализ </a:t>
            </a:r>
            <a:r>
              <a:rPr sz="2200" i="1" dirty="0">
                <a:latin typeface="Tahoma"/>
                <a:cs typeface="Tahoma"/>
              </a:rPr>
              <a:t>и</a:t>
            </a:r>
            <a:r>
              <a:rPr sz="2200" i="1" spc="30" dirty="0">
                <a:latin typeface="Tahoma"/>
                <a:cs typeface="Tahoma"/>
              </a:rPr>
              <a:t> </a:t>
            </a:r>
            <a:r>
              <a:rPr sz="2200" i="1" spc="-5" dirty="0">
                <a:latin typeface="Tahoma"/>
                <a:cs typeface="Tahoma"/>
              </a:rPr>
              <a:t>экспертизу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10063" y="1288796"/>
            <a:ext cx="3571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185" dirty="0">
                <a:solidFill>
                  <a:srgbClr val="100D0B"/>
                </a:solidFill>
                <a:latin typeface="Arial"/>
                <a:cs typeface="Arial"/>
              </a:rPr>
              <a:t>FinLEGAL </a:t>
            </a:r>
            <a:r>
              <a:rPr sz="3600" spc="-670" dirty="0">
                <a:solidFill>
                  <a:srgbClr val="100D0B"/>
                </a:solidFill>
                <a:latin typeface="Arial"/>
                <a:cs typeface="Arial"/>
              </a:rPr>
              <a:t>—</a:t>
            </a:r>
            <a:r>
              <a:rPr sz="3600" spc="-705" dirty="0">
                <a:solidFill>
                  <a:srgbClr val="100D0B"/>
                </a:solidFill>
                <a:latin typeface="Arial"/>
                <a:cs typeface="Arial"/>
              </a:rPr>
              <a:t> </a:t>
            </a:r>
            <a:r>
              <a:rPr sz="3600" spc="-90" dirty="0">
                <a:solidFill>
                  <a:srgbClr val="100D0B"/>
                </a:solidFill>
                <a:latin typeface="Arial"/>
                <a:cs typeface="Arial"/>
              </a:rPr>
              <a:t>2022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87062" y="1852676"/>
            <a:ext cx="3218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60" dirty="0">
                <a:solidFill>
                  <a:srgbClr val="100D0B"/>
                </a:solidFill>
                <a:latin typeface="Arial"/>
                <a:cs typeface="Arial"/>
              </a:rPr>
              <a:t>5-я </a:t>
            </a:r>
            <a:r>
              <a:rPr b="1" spc="-100" dirty="0">
                <a:solidFill>
                  <a:srgbClr val="100D0B"/>
                </a:solidFill>
                <a:latin typeface="Arial"/>
                <a:cs typeface="Arial"/>
              </a:rPr>
              <a:t>практическая</a:t>
            </a:r>
            <a:r>
              <a:rPr b="1" spc="-215" dirty="0">
                <a:solidFill>
                  <a:srgbClr val="100D0B"/>
                </a:solidFill>
                <a:latin typeface="Arial"/>
                <a:cs typeface="Arial"/>
              </a:rPr>
              <a:t> </a:t>
            </a:r>
            <a:r>
              <a:rPr b="1" spc="-110" dirty="0">
                <a:solidFill>
                  <a:srgbClr val="100D0B"/>
                </a:solidFill>
                <a:latin typeface="Arial"/>
                <a:cs typeface="Arial"/>
              </a:rPr>
              <a:t>конференция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1" y="877823"/>
            <a:ext cx="4375785" cy="5980430"/>
            <a:chOff x="0" y="877823"/>
            <a:chExt cx="4375785" cy="5980430"/>
          </a:xfrm>
        </p:grpSpPr>
        <p:sp>
          <p:nvSpPr>
            <p:cNvPr id="3" name="object 3"/>
            <p:cNvSpPr/>
            <p:nvPr/>
          </p:nvSpPr>
          <p:spPr>
            <a:xfrm>
              <a:off x="134112" y="877823"/>
              <a:ext cx="4154424" cy="59801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908619"/>
              <a:ext cx="4375785" cy="4949825"/>
            </a:xfrm>
            <a:custGeom>
              <a:avLst/>
              <a:gdLst/>
              <a:ahLst/>
              <a:cxnLst/>
              <a:rect l="l" t="t" r="r" b="b"/>
              <a:pathLst>
                <a:path w="4375785" h="4949825">
                  <a:moveTo>
                    <a:pt x="205498" y="0"/>
                  </a:moveTo>
                  <a:lnTo>
                    <a:pt x="0" y="0"/>
                  </a:lnTo>
                  <a:lnTo>
                    <a:pt x="0" y="1220711"/>
                  </a:lnTo>
                  <a:lnTo>
                    <a:pt x="205498" y="1220711"/>
                  </a:lnTo>
                  <a:lnTo>
                    <a:pt x="205498" y="0"/>
                  </a:lnTo>
                  <a:close/>
                </a:path>
                <a:path w="4375785" h="4949825">
                  <a:moveTo>
                    <a:pt x="4375759" y="1371231"/>
                  </a:moveTo>
                  <a:lnTo>
                    <a:pt x="3694163" y="1371231"/>
                  </a:lnTo>
                  <a:lnTo>
                    <a:pt x="3694163" y="4949380"/>
                  </a:lnTo>
                  <a:lnTo>
                    <a:pt x="4375759" y="4949380"/>
                  </a:lnTo>
                  <a:lnTo>
                    <a:pt x="4375759" y="1371231"/>
                  </a:lnTo>
                  <a:close/>
                </a:path>
              </a:pathLst>
            </a:custGeom>
            <a:solidFill>
              <a:srgbClr val="F9AF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28880" y="2955036"/>
            <a:ext cx="3175000" cy="22631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8600"/>
              </a:lnSpc>
              <a:spcBef>
                <a:spcPts val="120"/>
              </a:spcBef>
            </a:pP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Руководитель 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общественной</a:t>
            </a:r>
            <a:r>
              <a:rPr sz="1400" spc="-15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приемной  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при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Уполномоченном </a:t>
            </a: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по 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защите </a:t>
            </a:r>
            <a:r>
              <a:rPr sz="1400" spc="-45" dirty="0">
                <a:solidFill>
                  <a:srgbClr val="171512"/>
                </a:solidFill>
                <a:latin typeface="Arial"/>
                <a:cs typeface="Arial"/>
              </a:rPr>
              <a:t>прав  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предпринимателей 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в </a:t>
            </a:r>
            <a:r>
              <a:rPr sz="1400" spc="-50" dirty="0">
                <a:solidFill>
                  <a:srgbClr val="171512"/>
                </a:solidFill>
                <a:latin typeface="Arial"/>
                <a:cs typeface="Arial"/>
              </a:rPr>
              <a:t>г.</a:t>
            </a:r>
            <a:r>
              <a:rPr sz="1400" spc="-15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Москве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1400"/>
              </a:spcBef>
            </a:pPr>
            <a:r>
              <a:rPr spc="-25" dirty="0">
                <a:solidFill>
                  <a:srgbClr val="171512"/>
                </a:solidFill>
                <a:latin typeface="Arial"/>
                <a:cs typeface="Arial"/>
              </a:rPr>
              <a:t>Компетенции</a:t>
            </a:r>
            <a:endParaRPr>
              <a:latin typeface="Arial"/>
              <a:cs typeface="Arial"/>
            </a:endParaRPr>
          </a:p>
          <a:p>
            <a:pPr marL="12700" marR="49530">
              <a:lnSpc>
                <a:spcPct val="99000"/>
              </a:lnSpc>
              <a:spcBef>
                <a:spcPts val="705"/>
              </a:spcBef>
            </a:pP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Стоимостной 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консультант,</a:t>
            </a:r>
            <a:r>
              <a:rPr sz="1400" spc="-14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финансово-  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экономический 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анализ 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предприятий,  </a:t>
            </a:r>
            <a:r>
              <a:rPr sz="1400" spc="-50" dirty="0">
                <a:solidFill>
                  <a:srgbClr val="171512"/>
                </a:solidFill>
                <a:latin typeface="Arial"/>
                <a:cs typeface="Arial"/>
              </a:rPr>
              <a:t>судебная 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экспертиза, 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земельно-  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правовая</a:t>
            </a:r>
            <a:r>
              <a:rPr sz="1400" spc="-8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экспертиза,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25"/>
              </a:spcBef>
            </a:pPr>
            <a:r>
              <a:rPr sz="1400" spc="-20" dirty="0">
                <a:latin typeface="Arial"/>
                <a:cs typeface="Arial"/>
              </a:rPr>
              <a:t>Due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Diligence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200306" y="1338237"/>
            <a:ext cx="3275329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3500" spc="-180" dirty="0">
                <a:solidFill>
                  <a:srgbClr val="100D0B"/>
                </a:solidFill>
                <a:latin typeface="Arial"/>
                <a:cs typeface="Arial"/>
              </a:rPr>
              <a:t>Шаров </a:t>
            </a:r>
            <a:r>
              <a:rPr sz="3500" spc="-114" dirty="0">
                <a:solidFill>
                  <a:srgbClr val="100D0B"/>
                </a:solidFill>
                <a:latin typeface="Arial"/>
                <a:cs typeface="Arial"/>
              </a:rPr>
              <a:t>Алексей</a:t>
            </a:r>
            <a:endParaRPr sz="35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54787" y="2439517"/>
            <a:ext cx="3253104" cy="0"/>
          </a:xfrm>
          <a:custGeom>
            <a:avLst/>
            <a:gdLst/>
            <a:ahLst/>
            <a:cxnLst/>
            <a:rect l="l" t="t" r="r" b="b"/>
            <a:pathLst>
              <a:path w="3253104">
                <a:moveTo>
                  <a:pt x="0" y="0"/>
                </a:moveTo>
                <a:lnTo>
                  <a:pt x="3253031" y="1"/>
                </a:lnTo>
              </a:path>
            </a:pathLst>
          </a:custGeom>
          <a:ln w="3175">
            <a:solidFill>
              <a:srgbClr val="F9AF0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28881" y="2053844"/>
            <a:ext cx="2357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solidFill>
                  <a:srgbClr val="171512"/>
                </a:solidFill>
                <a:latin typeface="Arial"/>
                <a:cs typeface="Arial"/>
              </a:rPr>
              <a:t>Управляющий</a:t>
            </a:r>
            <a:r>
              <a:rPr spc="-17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pc="-40" dirty="0">
                <a:solidFill>
                  <a:srgbClr val="171512"/>
                </a:solidFill>
                <a:latin typeface="Arial"/>
                <a:cs typeface="Arial"/>
              </a:rPr>
              <a:t>партнер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3551" y="1271016"/>
            <a:ext cx="5519928" cy="5132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7741" y="228092"/>
            <a:ext cx="6000115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spc="-5" dirty="0">
                <a:solidFill>
                  <a:srgbClr val="F9AF0A"/>
                </a:solidFill>
              </a:rPr>
              <a:t>Справочник Судебная экспертиза 2:0  </a:t>
            </a:r>
            <a:r>
              <a:rPr sz="2400" dirty="0">
                <a:solidFill>
                  <a:srgbClr val="F9AF0A"/>
                </a:solidFill>
              </a:rPr>
              <a:t>уже в</a:t>
            </a:r>
            <a:r>
              <a:rPr sz="2400" spc="-1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сентябре!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2366470" y="1729741"/>
            <a:ext cx="1411605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30"/>
              </a:lnSpc>
              <a:spcBef>
                <a:spcPts val="100"/>
              </a:spcBef>
            </a:pP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ве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д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85" dirty="0">
                <a:solidFill>
                  <a:srgbClr val="171512"/>
                </a:solidFill>
                <a:latin typeface="Arial"/>
                <a:cs typeface="Arial"/>
              </a:rPr>
              <a:t>я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ts val="1630"/>
              </a:lnSpc>
            </a:pP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экс</a:t>
            </a: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058729" y="1797354"/>
            <a:ext cx="3858260" cy="3539490"/>
            <a:chOff x="2534729" y="1797354"/>
            <a:chExt cx="3858260" cy="3539490"/>
          </a:xfrm>
        </p:grpSpPr>
        <p:sp>
          <p:nvSpPr>
            <p:cNvPr id="6" name="object 6"/>
            <p:cNvSpPr/>
            <p:nvPr/>
          </p:nvSpPr>
          <p:spPr>
            <a:xfrm>
              <a:off x="2534729" y="1797354"/>
              <a:ext cx="110046" cy="11004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34729" y="2563075"/>
              <a:ext cx="110046" cy="1100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34729" y="3302215"/>
              <a:ext cx="110046" cy="1100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34729" y="4251083"/>
              <a:ext cx="110046" cy="1100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34729" y="5223954"/>
              <a:ext cx="110046" cy="1100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82855" y="1797354"/>
              <a:ext cx="110046" cy="11004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82855" y="2494216"/>
              <a:ext cx="110046" cy="1100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82855" y="3191065"/>
              <a:ext cx="110046" cy="1100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82855" y="3862387"/>
              <a:ext cx="110046" cy="11004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82855" y="4560951"/>
              <a:ext cx="110046" cy="1100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82855" y="5226253"/>
              <a:ext cx="110046" cy="1100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74394" y="2476501"/>
            <a:ext cx="1503680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0"/>
              </a:spcBef>
            </a:pPr>
            <a:r>
              <a:rPr sz="1400" spc="-40" dirty="0">
                <a:solidFill>
                  <a:srgbClr val="171512"/>
                </a:solidFill>
                <a:latin typeface="Arial"/>
                <a:cs typeface="Arial"/>
              </a:rPr>
              <a:t>Ви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д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х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ни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85" dirty="0">
                <a:solidFill>
                  <a:srgbClr val="171512"/>
                </a:solidFill>
                <a:latin typeface="Arial"/>
                <a:cs typeface="Arial"/>
              </a:rPr>
              <a:t>я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ts val="1645"/>
              </a:lnSpc>
            </a:pP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экс</a:t>
            </a: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50558" y="3223261"/>
            <a:ext cx="172783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0"/>
              </a:spcBef>
            </a:pPr>
            <a:r>
              <a:rPr sz="1400" spc="45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4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5" dirty="0">
                <a:solidFill>
                  <a:srgbClr val="171512"/>
                </a:solidFill>
                <a:latin typeface="Arial"/>
                <a:cs typeface="Arial"/>
              </a:rPr>
              <a:t>усс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ве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д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5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85" dirty="0">
                <a:solidFill>
                  <a:srgbClr val="171512"/>
                </a:solidFill>
                <a:latin typeface="Arial"/>
                <a:cs typeface="Arial"/>
              </a:rPr>
              <a:t>я</a:t>
            </a:r>
            <a:endParaRPr sz="1400">
              <a:latin typeface="Arial"/>
              <a:cs typeface="Arial"/>
            </a:endParaRPr>
          </a:p>
          <a:p>
            <a:pPr marR="5715" algn="r">
              <a:lnSpc>
                <a:spcPts val="1645"/>
              </a:lnSpc>
            </a:pP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(</a:t>
            </a:r>
            <a:r>
              <a:rPr sz="1400" spc="30" dirty="0">
                <a:solidFill>
                  <a:srgbClr val="171512"/>
                </a:solidFill>
                <a:latin typeface="Arial"/>
                <a:cs typeface="Arial"/>
              </a:rPr>
              <a:t>ку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л</a:t>
            </a:r>
            <a:r>
              <a:rPr sz="1400" spc="-110" dirty="0">
                <a:solidFill>
                  <a:srgbClr val="171512"/>
                </a:solidFill>
                <a:latin typeface="Arial"/>
                <a:cs typeface="Arial"/>
              </a:rPr>
              <a:t>ь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у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л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ги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че</a:t>
            </a:r>
            <a:r>
              <a:rPr sz="1400" spc="-15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ка</a:t>
            </a:r>
            <a:r>
              <a:rPr sz="1400" spc="-90" dirty="0">
                <a:solidFill>
                  <a:srgbClr val="171512"/>
                </a:solidFill>
                <a:latin typeface="Arial"/>
                <a:cs typeface="Arial"/>
              </a:rPr>
              <a:t>я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R="5715" algn="r">
              <a:spcBef>
                <a:spcPts val="20"/>
              </a:spcBef>
            </a:pP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экс</a:t>
            </a: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6020" y="4186428"/>
            <a:ext cx="1202055" cy="65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07645" marR="5080" indent="-195580" algn="just">
              <a:lnSpc>
                <a:spcPct val="97900"/>
              </a:lnSpc>
              <a:spcBef>
                <a:spcPts val="135"/>
              </a:spcBef>
            </a:pPr>
            <a:r>
              <a:rPr sz="1400" spc="50" dirty="0">
                <a:solidFill>
                  <a:srgbClr val="171512"/>
                </a:solidFill>
                <a:latin typeface="Arial"/>
                <a:cs typeface="Arial"/>
              </a:rPr>
              <a:t>Ко</a:t>
            </a:r>
            <a:r>
              <a:rPr sz="1400" spc="-50" dirty="0">
                <a:solidFill>
                  <a:srgbClr val="171512"/>
                </a:solidFill>
                <a:latin typeface="Arial"/>
                <a:cs typeface="Arial"/>
              </a:rPr>
              <a:t>м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spc="-110" dirty="0">
                <a:solidFill>
                  <a:srgbClr val="171512"/>
                </a:solidFill>
                <a:latin typeface="Arial"/>
                <a:cs typeface="Arial"/>
              </a:rPr>
              <a:t>ь</a:t>
            </a:r>
            <a:r>
              <a:rPr sz="1400" spc="-15" dirty="0">
                <a:solidFill>
                  <a:srgbClr val="171512"/>
                </a:solidFill>
                <a:latin typeface="Arial"/>
                <a:cs typeface="Arial"/>
              </a:rPr>
              <a:t>ют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65" dirty="0">
                <a:solidFill>
                  <a:srgbClr val="171512"/>
                </a:solidFill>
                <a:latin typeface="Arial"/>
                <a:cs typeface="Arial"/>
              </a:rPr>
              <a:t>-  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те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х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45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я 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5520" y="5149597"/>
            <a:ext cx="1392555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45"/>
              </a:lnSpc>
              <a:spcBef>
                <a:spcPts val="100"/>
              </a:spcBef>
            </a:pPr>
            <a:r>
              <a:rPr sz="1400" spc="30" dirty="0">
                <a:solidFill>
                  <a:srgbClr val="171512"/>
                </a:solidFill>
                <a:latin typeface="Arial"/>
                <a:cs typeface="Arial"/>
              </a:rPr>
              <a:t>Лин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г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ви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ти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85" dirty="0">
                <a:solidFill>
                  <a:srgbClr val="171512"/>
                </a:solidFill>
                <a:latin typeface="Arial"/>
                <a:cs typeface="Arial"/>
              </a:rPr>
              <a:t>я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ts val="1645"/>
              </a:lnSpc>
            </a:pP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экс</a:t>
            </a: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96300" y="1729741"/>
            <a:ext cx="920750" cy="44005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235"/>
              </a:spcBef>
            </a:pP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Оц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но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75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я  </a:t>
            </a: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экс</a:t>
            </a: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96301" y="2415541"/>
            <a:ext cx="1941195" cy="324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432434">
              <a:lnSpc>
                <a:spcPts val="1610"/>
              </a:lnSpc>
              <a:spcBef>
                <a:spcPts val="210"/>
              </a:spcBef>
            </a:pPr>
            <a:r>
              <a:rPr sz="1400" spc="30" dirty="0">
                <a:solidFill>
                  <a:srgbClr val="171512"/>
                </a:solidFill>
                <a:latin typeface="Arial"/>
                <a:cs typeface="Arial"/>
              </a:rPr>
              <a:t>По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че</a:t>
            </a:r>
            <a:r>
              <a:rPr sz="14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1400" spc="4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1400" spc="-85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д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че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я  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900">
              <a:latin typeface="Arial"/>
              <a:cs typeface="Arial"/>
            </a:endParaRPr>
          </a:p>
          <a:p>
            <a:pPr marL="12700" marR="532765">
              <a:lnSpc>
                <a:spcPts val="1580"/>
              </a:lnSpc>
            </a:pPr>
            <a:r>
              <a:rPr sz="1400" spc="15" dirty="0">
                <a:solidFill>
                  <a:srgbClr val="171512"/>
                </a:solidFill>
                <a:latin typeface="Arial"/>
                <a:cs typeface="Arial"/>
              </a:rPr>
              <a:t>Пс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х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70" dirty="0">
                <a:solidFill>
                  <a:srgbClr val="171512"/>
                </a:solidFill>
                <a:latin typeface="Arial"/>
                <a:cs typeface="Arial"/>
              </a:rPr>
              <a:t>л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ги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че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я  </a:t>
            </a: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900">
              <a:latin typeface="Arial"/>
              <a:cs typeface="Arial"/>
            </a:endParaRPr>
          </a:p>
          <a:p>
            <a:pPr marL="12700" marR="464820">
              <a:lnSpc>
                <a:spcPts val="1610"/>
              </a:lnSpc>
            </a:pPr>
            <a:r>
              <a:rPr sz="1400" spc="-45" dirty="0">
                <a:solidFill>
                  <a:srgbClr val="171512"/>
                </a:solidFill>
                <a:latin typeface="Arial"/>
                <a:cs typeface="Arial"/>
              </a:rPr>
              <a:t>Религиоведческая 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1580"/>
              </a:lnSpc>
              <a:spcBef>
                <a:spcPts val="5"/>
              </a:spcBef>
            </a:pP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Строительно-  техническая</a:t>
            </a:r>
            <a:r>
              <a:rPr sz="1400" spc="-13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900">
              <a:latin typeface="Arial"/>
              <a:cs typeface="Arial"/>
            </a:endParaRPr>
          </a:p>
          <a:p>
            <a:pPr marL="12700" marR="476884">
              <a:lnSpc>
                <a:spcPts val="1610"/>
              </a:lnSpc>
            </a:pPr>
            <a:r>
              <a:rPr sz="1400" spc="50" dirty="0">
                <a:solidFill>
                  <a:srgbClr val="171512"/>
                </a:solidFill>
                <a:latin typeface="Arial"/>
                <a:cs typeface="Arial"/>
              </a:rPr>
              <a:t>Фо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п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1400" spc="8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400" spc="-13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1400" spc="-60" dirty="0">
                <a:solidFill>
                  <a:srgbClr val="171512"/>
                </a:solidFill>
                <a:latin typeface="Arial"/>
                <a:cs typeface="Arial"/>
              </a:rPr>
              <a:t>я 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42081" y="436473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20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31591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6289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00984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32632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67328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02024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33672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68367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03065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34711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69408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04104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35752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70447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05145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39841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71488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06185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40880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72528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07224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41921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73567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08265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42960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74607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09305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144001" y="43647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75647" y="43647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610344" y="436473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57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2081" y="357835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20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831591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066289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00984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32632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767328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002024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233672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68367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03065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34711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69408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04104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35752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70447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05145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39841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71488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06185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40880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72528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07224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741921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973567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208265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442960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674607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09305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144001" y="357835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375647" y="357835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610344" y="357835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57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2080" y="2798920"/>
            <a:ext cx="1915160" cy="0"/>
          </a:xfrm>
          <a:custGeom>
            <a:avLst/>
            <a:gdLst/>
            <a:ahLst/>
            <a:cxnLst/>
            <a:rect l="l" t="t" r="r" b="b"/>
            <a:pathLst>
              <a:path w="1915160">
                <a:moveTo>
                  <a:pt x="0" y="0"/>
                </a:moveTo>
                <a:lnTo>
                  <a:pt x="1914679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703065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34711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69408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04104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5752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70447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105145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339841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571488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06185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040880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72528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07224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41921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973567" y="2798920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208265" y="2798920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442959" y="2798920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42080" y="2796539"/>
            <a:ext cx="1915160" cy="0"/>
          </a:xfrm>
          <a:custGeom>
            <a:avLst/>
            <a:gdLst/>
            <a:ahLst/>
            <a:cxnLst/>
            <a:rect l="l" t="t" r="r" b="b"/>
            <a:pathLst>
              <a:path w="1915160">
                <a:moveTo>
                  <a:pt x="0" y="0"/>
                </a:moveTo>
                <a:lnTo>
                  <a:pt x="1914679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703065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934711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169408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404104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635752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870447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105145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339841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571488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806185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040880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72528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507224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41921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973567" y="2796539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208265" y="2796539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442959" y="2796539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317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909305" y="279739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144001" y="279739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375647" y="2797396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42080" y="2792634"/>
            <a:ext cx="1915160" cy="0"/>
          </a:xfrm>
          <a:custGeom>
            <a:avLst/>
            <a:gdLst/>
            <a:ahLst/>
            <a:cxnLst/>
            <a:rect l="l" t="t" r="r" b="b"/>
            <a:pathLst>
              <a:path w="1915160">
                <a:moveTo>
                  <a:pt x="0" y="0"/>
                </a:moveTo>
                <a:lnTo>
                  <a:pt x="1914679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703065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934711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169408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404104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5752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870447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05145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339841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571488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806185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040880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272528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507224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41921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73567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1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208265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3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442960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674607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09305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144001" y="2792634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44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375647" y="279263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392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610344" y="2797396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570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610344" y="2792634"/>
            <a:ext cx="43815" cy="0"/>
          </a:xfrm>
          <a:custGeom>
            <a:avLst/>
            <a:gdLst/>
            <a:ahLst/>
            <a:cxnLst/>
            <a:rect l="l" t="t" r="r" b="b"/>
            <a:pathLst>
              <a:path w="43815">
                <a:moveTo>
                  <a:pt x="0" y="0"/>
                </a:moveTo>
                <a:lnTo>
                  <a:pt x="43570" y="0"/>
                </a:lnTo>
              </a:path>
            </a:pathLst>
          </a:custGeom>
          <a:ln w="476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642081" y="2007933"/>
            <a:ext cx="7012305" cy="0"/>
          </a:xfrm>
          <a:custGeom>
            <a:avLst/>
            <a:gdLst/>
            <a:ahLst/>
            <a:cxnLst/>
            <a:rect l="l" t="t" r="r" b="b"/>
            <a:pathLst>
              <a:path w="7012305">
                <a:moveTo>
                  <a:pt x="0" y="0"/>
                </a:moveTo>
                <a:lnTo>
                  <a:pt x="7011833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685289" y="3358896"/>
            <a:ext cx="146685" cy="1791970"/>
          </a:xfrm>
          <a:custGeom>
            <a:avLst/>
            <a:gdLst/>
            <a:ahLst/>
            <a:cxnLst/>
            <a:rect l="l" t="t" r="r" b="b"/>
            <a:pathLst>
              <a:path w="146684" h="1791970">
                <a:moveTo>
                  <a:pt x="146303" y="0"/>
                </a:moveTo>
                <a:lnTo>
                  <a:pt x="0" y="0"/>
                </a:lnTo>
                <a:lnTo>
                  <a:pt x="0" y="1791766"/>
                </a:lnTo>
                <a:lnTo>
                  <a:pt x="146303" y="1791766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19984" y="3343655"/>
            <a:ext cx="146685" cy="1807210"/>
          </a:xfrm>
          <a:custGeom>
            <a:avLst/>
            <a:gdLst/>
            <a:ahLst/>
            <a:cxnLst/>
            <a:rect l="l" t="t" r="r" b="b"/>
            <a:pathLst>
              <a:path w="146684" h="1807210">
                <a:moveTo>
                  <a:pt x="146303" y="0"/>
                </a:moveTo>
                <a:lnTo>
                  <a:pt x="0" y="0"/>
                </a:lnTo>
                <a:lnTo>
                  <a:pt x="0" y="1807006"/>
                </a:lnTo>
                <a:lnTo>
                  <a:pt x="146303" y="1807006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151632" y="3325368"/>
            <a:ext cx="149860" cy="1825625"/>
          </a:xfrm>
          <a:custGeom>
            <a:avLst/>
            <a:gdLst/>
            <a:ahLst/>
            <a:cxnLst/>
            <a:rect l="l" t="t" r="r" b="b"/>
            <a:pathLst>
              <a:path w="149860" h="1825625">
                <a:moveTo>
                  <a:pt x="149351" y="0"/>
                </a:moveTo>
                <a:lnTo>
                  <a:pt x="0" y="0"/>
                </a:lnTo>
                <a:lnTo>
                  <a:pt x="0" y="1825294"/>
                </a:lnTo>
                <a:lnTo>
                  <a:pt x="149351" y="1825294"/>
                </a:lnTo>
                <a:lnTo>
                  <a:pt x="14935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386328" y="3221735"/>
            <a:ext cx="146685" cy="1929130"/>
          </a:xfrm>
          <a:custGeom>
            <a:avLst/>
            <a:gdLst/>
            <a:ahLst/>
            <a:cxnLst/>
            <a:rect l="l" t="t" r="r" b="b"/>
            <a:pathLst>
              <a:path w="146685" h="1929129">
                <a:moveTo>
                  <a:pt x="146304" y="0"/>
                </a:moveTo>
                <a:lnTo>
                  <a:pt x="0" y="0"/>
                </a:lnTo>
                <a:lnTo>
                  <a:pt x="0" y="1928926"/>
                </a:lnTo>
                <a:lnTo>
                  <a:pt x="146304" y="1928926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621024" y="3218689"/>
            <a:ext cx="146685" cy="1932305"/>
          </a:xfrm>
          <a:custGeom>
            <a:avLst/>
            <a:gdLst/>
            <a:ahLst/>
            <a:cxnLst/>
            <a:rect l="l" t="t" r="r" b="b"/>
            <a:pathLst>
              <a:path w="146685" h="1932304">
                <a:moveTo>
                  <a:pt x="146303" y="0"/>
                </a:moveTo>
                <a:lnTo>
                  <a:pt x="0" y="0"/>
                </a:lnTo>
                <a:lnTo>
                  <a:pt x="0" y="1931974"/>
                </a:lnTo>
                <a:lnTo>
                  <a:pt x="146303" y="1931974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852672" y="3236977"/>
            <a:ext cx="149860" cy="1913889"/>
          </a:xfrm>
          <a:custGeom>
            <a:avLst/>
            <a:gdLst/>
            <a:ahLst/>
            <a:cxnLst/>
            <a:rect l="l" t="t" r="r" b="b"/>
            <a:pathLst>
              <a:path w="149860" h="1913889">
                <a:moveTo>
                  <a:pt x="149351" y="0"/>
                </a:moveTo>
                <a:lnTo>
                  <a:pt x="0" y="0"/>
                </a:lnTo>
                <a:lnTo>
                  <a:pt x="0" y="1913686"/>
                </a:lnTo>
                <a:lnTo>
                  <a:pt x="149351" y="1913686"/>
                </a:lnTo>
                <a:lnTo>
                  <a:pt x="14935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087368" y="3233927"/>
            <a:ext cx="146685" cy="1917064"/>
          </a:xfrm>
          <a:custGeom>
            <a:avLst/>
            <a:gdLst/>
            <a:ahLst/>
            <a:cxnLst/>
            <a:rect l="l" t="t" r="r" b="b"/>
            <a:pathLst>
              <a:path w="146685" h="1917064">
                <a:moveTo>
                  <a:pt x="146304" y="0"/>
                </a:moveTo>
                <a:lnTo>
                  <a:pt x="0" y="0"/>
                </a:lnTo>
                <a:lnTo>
                  <a:pt x="0" y="1916734"/>
                </a:lnTo>
                <a:lnTo>
                  <a:pt x="146304" y="1916734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322065" y="3191255"/>
            <a:ext cx="146685" cy="1959610"/>
          </a:xfrm>
          <a:custGeom>
            <a:avLst/>
            <a:gdLst/>
            <a:ahLst/>
            <a:cxnLst/>
            <a:rect l="l" t="t" r="r" b="b"/>
            <a:pathLst>
              <a:path w="146685" h="1959610">
                <a:moveTo>
                  <a:pt x="146304" y="0"/>
                </a:moveTo>
                <a:lnTo>
                  <a:pt x="0" y="0"/>
                </a:lnTo>
                <a:lnTo>
                  <a:pt x="0" y="1959406"/>
                </a:lnTo>
                <a:lnTo>
                  <a:pt x="146304" y="1959406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556761" y="3157727"/>
            <a:ext cx="146685" cy="1993264"/>
          </a:xfrm>
          <a:custGeom>
            <a:avLst/>
            <a:gdLst/>
            <a:ahLst/>
            <a:cxnLst/>
            <a:rect l="l" t="t" r="r" b="b"/>
            <a:pathLst>
              <a:path w="146685" h="1993264">
                <a:moveTo>
                  <a:pt x="146303" y="0"/>
                </a:moveTo>
                <a:lnTo>
                  <a:pt x="0" y="0"/>
                </a:lnTo>
                <a:lnTo>
                  <a:pt x="0" y="1992934"/>
                </a:lnTo>
                <a:lnTo>
                  <a:pt x="146303" y="1992934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788409" y="3118105"/>
            <a:ext cx="146685" cy="2032635"/>
          </a:xfrm>
          <a:custGeom>
            <a:avLst/>
            <a:gdLst/>
            <a:ahLst/>
            <a:cxnLst/>
            <a:rect l="l" t="t" r="r" b="b"/>
            <a:pathLst>
              <a:path w="146685" h="2032635">
                <a:moveTo>
                  <a:pt x="146303" y="0"/>
                </a:moveTo>
                <a:lnTo>
                  <a:pt x="0" y="0"/>
                </a:lnTo>
                <a:lnTo>
                  <a:pt x="0" y="2032558"/>
                </a:lnTo>
                <a:lnTo>
                  <a:pt x="146303" y="2032558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023104" y="3090673"/>
            <a:ext cx="146685" cy="2060575"/>
          </a:xfrm>
          <a:custGeom>
            <a:avLst/>
            <a:gdLst/>
            <a:ahLst/>
            <a:cxnLst/>
            <a:rect l="l" t="t" r="r" b="b"/>
            <a:pathLst>
              <a:path w="146685" h="2060575">
                <a:moveTo>
                  <a:pt x="146304" y="0"/>
                </a:moveTo>
                <a:lnTo>
                  <a:pt x="0" y="0"/>
                </a:lnTo>
                <a:lnTo>
                  <a:pt x="0" y="2059990"/>
                </a:lnTo>
                <a:lnTo>
                  <a:pt x="146304" y="2059990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257801" y="3093720"/>
            <a:ext cx="146685" cy="2057400"/>
          </a:xfrm>
          <a:custGeom>
            <a:avLst/>
            <a:gdLst/>
            <a:ahLst/>
            <a:cxnLst/>
            <a:rect l="l" t="t" r="r" b="b"/>
            <a:pathLst>
              <a:path w="146685" h="2057400">
                <a:moveTo>
                  <a:pt x="146303" y="0"/>
                </a:moveTo>
                <a:lnTo>
                  <a:pt x="0" y="0"/>
                </a:lnTo>
                <a:lnTo>
                  <a:pt x="0" y="2056942"/>
                </a:lnTo>
                <a:lnTo>
                  <a:pt x="146303" y="2056942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489448" y="3118105"/>
            <a:ext cx="146685" cy="2032635"/>
          </a:xfrm>
          <a:custGeom>
            <a:avLst/>
            <a:gdLst/>
            <a:ahLst/>
            <a:cxnLst/>
            <a:rect l="l" t="t" r="r" b="b"/>
            <a:pathLst>
              <a:path w="146685" h="2032635">
                <a:moveTo>
                  <a:pt x="146303" y="0"/>
                </a:moveTo>
                <a:lnTo>
                  <a:pt x="0" y="0"/>
                </a:lnTo>
                <a:lnTo>
                  <a:pt x="0" y="2032558"/>
                </a:lnTo>
                <a:lnTo>
                  <a:pt x="146303" y="2032558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24145" y="3096768"/>
            <a:ext cx="146685" cy="2054225"/>
          </a:xfrm>
          <a:custGeom>
            <a:avLst/>
            <a:gdLst/>
            <a:ahLst/>
            <a:cxnLst/>
            <a:rect l="l" t="t" r="r" b="b"/>
            <a:pathLst>
              <a:path w="146685" h="2054225">
                <a:moveTo>
                  <a:pt x="146303" y="0"/>
                </a:moveTo>
                <a:lnTo>
                  <a:pt x="0" y="0"/>
                </a:lnTo>
                <a:lnTo>
                  <a:pt x="0" y="2053894"/>
                </a:lnTo>
                <a:lnTo>
                  <a:pt x="146303" y="2053894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958841" y="3093720"/>
            <a:ext cx="146685" cy="2057400"/>
          </a:xfrm>
          <a:custGeom>
            <a:avLst/>
            <a:gdLst/>
            <a:ahLst/>
            <a:cxnLst/>
            <a:rect l="l" t="t" r="r" b="b"/>
            <a:pathLst>
              <a:path w="146685" h="2057400">
                <a:moveTo>
                  <a:pt x="146304" y="0"/>
                </a:moveTo>
                <a:lnTo>
                  <a:pt x="0" y="0"/>
                </a:lnTo>
                <a:lnTo>
                  <a:pt x="0" y="2056942"/>
                </a:lnTo>
                <a:lnTo>
                  <a:pt x="146304" y="2056942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190488" y="3078480"/>
            <a:ext cx="149860" cy="2072639"/>
          </a:xfrm>
          <a:custGeom>
            <a:avLst/>
            <a:gdLst/>
            <a:ahLst/>
            <a:cxnLst/>
            <a:rect l="l" t="t" r="r" b="b"/>
            <a:pathLst>
              <a:path w="149860" h="2072639">
                <a:moveTo>
                  <a:pt x="149351" y="0"/>
                </a:moveTo>
                <a:lnTo>
                  <a:pt x="0" y="0"/>
                </a:lnTo>
                <a:lnTo>
                  <a:pt x="0" y="2072182"/>
                </a:lnTo>
                <a:lnTo>
                  <a:pt x="149351" y="2072182"/>
                </a:lnTo>
                <a:lnTo>
                  <a:pt x="14935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25185" y="3051049"/>
            <a:ext cx="146685" cy="2099945"/>
          </a:xfrm>
          <a:custGeom>
            <a:avLst/>
            <a:gdLst/>
            <a:ahLst/>
            <a:cxnLst/>
            <a:rect l="l" t="t" r="r" b="b"/>
            <a:pathLst>
              <a:path w="146685" h="2099945">
                <a:moveTo>
                  <a:pt x="146303" y="0"/>
                </a:moveTo>
                <a:lnTo>
                  <a:pt x="0" y="0"/>
                </a:lnTo>
                <a:lnTo>
                  <a:pt x="0" y="2099614"/>
                </a:lnTo>
                <a:lnTo>
                  <a:pt x="146303" y="2099614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659880" y="3026665"/>
            <a:ext cx="146685" cy="2124075"/>
          </a:xfrm>
          <a:custGeom>
            <a:avLst/>
            <a:gdLst/>
            <a:ahLst/>
            <a:cxnLst/>
            <a:rect l="l" t="t" r="r" b="b"/>
            <a:pathLst>
              <a:path w="146685" h="2124075">
                <a:moveTo>
                  <a:pt x="146304" y="0"/>
                </a:moveTo>
                <a:lnTo>
                  <a:pt x="0" y="0"/>
                </a:lnTo>
                <a:lnTo>
                  <a:pt x="0" y="2123998"/>
                </a:lnTo>
                <a:lnTo>
                  <a:pt x="146304" y="2123998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891528" y="3011424"/>
            <a:ext cx="149860" cy="2139315"/>
          </a:xfrm>
          <a:custGeom>
            <a:avLst/>
            <a:gdLst/>
            <a:ahLst/>
            <a:cxnLst/>
            <a:rect l="l" t="t" r="r" b="b"/>
            <a:pathLst>
              <a:path w="149860" h="2139315">
                <a:moveTo>
                  <a:pt x="149351" y="0"/>
                </a:moveTo>
                <a:lnTo>
                  <a:pt x="0" y="0"/>
                </a:lnTo>
                <a:lnTo>
                  <a:pt x="0" y="2139238"/>
                </a:lnTo>
                <a:lnTo>
                  <a:pt x="149351" y="2139238"/>
                </a:lnTo>
                <a:lnTo>
                  <a:pt x="14935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26224" y="2968752"/>
            <a:ext cx="146685" cy="2182495"/>
          </a:xfrm>
          <a:custGeom>
            <a:avLst/>
            <a:gdLst/>
            <a:ahLst/>
            <a:cxnLst/>
            <a:rect l="l" t="t" r="r" b="b"/>
            <a:pathLst>
              <a:path w="146685" h="2182495">
                <a:moveTo>
                  <a:pt x="146303" y="0"/>
                </a:moveTo>
                <a:lnTo>
                  <a:pt x="0" y="0"/>
                </a:lnTo>
                <a:lnTo>
                  <a:pt x="0" y="2181910"/>
                </a:lnTo>
                <a:lnTo>
                  <a:pt x="146303" y="2181910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360921" y="2926079"/>
            <a:ext cx="146685" cy="2225040"/>
          </a:xfrm>
          <a:custGeom>
            <a:avLst/>
            <a:gdLst/>
            <a:ahLst/>
            <a:cxnLst/>
            <a:rect l="l" t="t" r="r" b="b"/>
            <a:pathLst>
              <a:path w="146685" h="2225040">
                <a:moveTo>
                  <a:pt x="146303" y="0"/>
                </a:moveTo>
                <a:lnTo>
                  <a:pt x="0" y="0"/>
                </a:lnTo>
                <a:lnTo>
                  <a:pt x="0" y="2224582"/>
                </a:lnTo>
                <a:lnTo>
                  <a:pt x="146303" y="2224582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592567" y="2901695"/>
            <a:ext cx="149860" cy="2249170"/>
          </a:xfrm>
          <a:custGeom>
            <a:avLst/>
            <a:gdLst/>
            <a:ahLst/>
            <a:cxnLst/>
            <a:rect l="l" t="t" r="r" b="b"/>
            <a:pathLst>
              <a:path w="149860" h="2249170">
                <a:moveTo>
                  <a:pt x="149352" y="0"/>
                </a:moveTo>
                <a:lnTo>
                  <a:pt x="0" y="0"/>
                </a:lnTo>
                <a:lnTo>
                  <a:pt x="0" y="2248966"/>
                </a:lnTo>
                <a:lnTo>
                  <a:pt x="149352" y="2248966"/>
                </a:lnTo>
                <a:lnTo>
                  <a:pt x="149352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827265" y="2868168"/>
            <a:ext cx="146685" cy="2282825"/>
          </a:xfrm>
          <a:custGeom>
            <a:avLst/>
            <a:gdLst/>
            <a:ahLst/>
            <a:cxnLst/>
            <a:rect l="l" t="t" r="r" b="b"/>
            <a:pathLst>
              <a:path w="146685" h="2282825">
                <a:moveTo>
                  <a:pt x="146303" y="0"/>
                </a:moveTo>
                <a:lnTo>
                  <a:pt x="0" y="0"/>
                </a:lnTo>
                <a:lnTo>
                  <a:pt x="0" y="2282494"/>
                </a:lnTo>
                <a:lnTo>
                  <a:pt x="146303" y="2282494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061960" y="2825495"/>
            <a:ext cx="146685" cy="2325370"/>
          </a:xfrm>
          <a:custGeom>
            <a:avLst/>
            <a:gdLst/>
            <a:ahLst/>
            <a:cxnLst/>
            <a:rect l="l" t="t" r="r" b="b"/>
            <a:pathLst>
              <a:path w="146684" h="2325370">
                <a:moveTo>
                  <a:pt x="146304" y="0"/>
                </a:moveTo>
                <a:lnTo>
                  <a:pt x="0" y="0"/>
                </a:lnTo>
                <a:lnTo>
                  <a:pt x="0" y="2325166"/>
                </a:lnTo>
                <a:lnTo>
                  <a:pt x="146304" y="2325166"/>
                </a:lnTo>
                <a:lnTo>
                  <a:pt x="146304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293607" y="2828545"/>
            <a:ext cx="149860" cy="2322195"/>
          </a:xfrm>
          <a:custGeom>
            <a:avLst/>
            <a:gdLst/>
            <a:ahLst/>
            <a:cxnLst/>
            <a:rect l="l" t="t" r="r" b="b"/>
            <a:pathLst>
              <a:path w="149859" h="2322195">
                <a:moveTo>
                  <a:pt x="149351" y="0"/>
                </a:moveTo>
                <a:lnTo>
                  <a:pt x="0" y="0"/>
                </a:lnTo>
                <a:lnTo>
                  <a:pt x="0" y="2322118"/>
                </a:lnTo>
                <a:lnTo>
                  <a:pt x="149351" y="2322118"/>
                </a:lnTo>
                <a:lnTo>
                  <a:pt x="14935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528305" y="2795016"/>
            <a:ext cx="146685" cy="2355850"/>
          </a:xfrm>
          <a:custGeom>
            <a:avLst/>
            <a:gdLst/>
            <a:ahLst/>
            <a:cxnLst/>
            <a:rect l="l" t="t" r="r" b="b"/>
            <a:pathLst>
              <a:path w="146684" h="2355850">
                <a:moveTo>
                  <a:pt x="146303" y="0"/>
                </a:moveTo>
                <a:lnTo>
                  <a:pt x="0" y="0"/>
                </a:lnTo>
                <a:lnTo>
                  <a:pt x="0" y="2355646"/>
                </a:lnTo>
                <a:lnTo>
                  <a:pt x="146303" y="2355646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3001" y="2694433"/>
            <a:ext cx="146685" cy="2456815"/>
          </a:xfrm>
          <a:custGeom>
            <a:avLst/>
            <a:gdLst/>
            <a:ahLst/>
            <a:cxnLst/>
            <a:rect l="l" t="t" r="r" b="b"/>
            <a:pathLst>
              <a:path w="146684" h="2456815">
                <a:moveTo>
                  <a:pt x="146303" y="0"/>
                </a:moveTo>
                <a:lnTo>
                  <a:pt x="0" y="0"/>
                </a:lnTo>
                <a:lnTo>
                  <a:pt x="0" y="2456230"/>
                </a:lnTo>
                <a:lnTo>
                  <a:pt x="146303" y="2456230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994647" y="2685289"/>
            <a:ext cx="149860" cy="2465705"/>
          </a:xfrm>
          <a:custGeom>
            <a:avLst/>
            <a:gdLst/>
            <a:ahLst/>
            <a:cxnLst/>
            <a:rect l="l" t="t" r="r" b="b"/>
            <a:pathLst>
              <a:path w="149859" h="2465704">
                <a:moveTo>
                  <a:pt x="149351" y="0"/>
                </a:moveTo>
                <a:lnTo>
                  <a:pt x="0" y="0"/>
                </a:lnTo>
                <a:lnTo>
                  <a:pt x="0" y="2465374"/>
                </a:lnTo>
                <a:lnTo>
                  <a:pt x="149351" y="2465374"/>
                </a:lnTo>
                <a:lnTo>
                  <a:pt x="149351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229344" y="2703576"/>
            <a:ext cx="146685" cy="2447290"/>
          </a:xfrm>
          <a:custGeom>
            <a:avLst/>
            <a:gdLst/>
            <a:ahLst/>
            <a:cxnLst/>
            <a:rect l="l" t="t" r="r" b="b"/>
            <a:pathLst>
              <a:path w="146684" h="2447290">
                <a:moveTo>
                  <a:pt x="146303" y="0"/>
                </a:moveTo>
                <a:lnTo>
                  <a:pt x="0" y="0"/>
                </a:lnTo>
                <a:lnTo>
                  <a:pt x="0" y="2447086"/>
                </a:lnTo>
                <a:lnTo>
                  <a:pt x="146303" y="2447086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464041" y="2724912"/>
            <a:ext cx="146685" cy="2426335"/>
          </a:xfrm>
          <a:custGeom>
            <a:avLst/>
            <a:gdLst/>
            <a:ahLst/>
            <a:cxnLst/>
            <a:rect l="l" t="t" r="r" b="b"/>
            <a:pathLst>
              <a:path w="146684" h="2426335">
                <a:moveTo>
                  <a:pt x="146303" y="0"/>
                </a:moveTo>
                <a:lnTo>
                  <a:pt x="0" y="0"/>
                </a:lnTo>
                <a:lnTo>
                  <a:pt x="0" y="2425750"/>
                </a:lnTo>
                <a:lnTo>
                  <a:pt x="146303" y="2425750"/>
                </a:lnTo>
                <a:lnTo>
                  <a:pt x="146303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685289" y="2987039"/>
            <a:ext cx="146685" cy="372110"/>
          </a:xfrm>
          <a:custGeom>
            <a:avLst/>
            <a:gdLst/>
            <a:ahLst/>
            <a:cxnLst/>
            <a:rect l="l" t="t" r="r" b="b"/>
            <a:pathLst>
              <a:path w="146684" h="372110">
                <a:moveTo>
                  <a:pt x="146303" y="0"/>
                </a:moveTo>
                <a:lnTo>
                  <a:pt x="0" y="0"/>
                </a:lnTo>
                <a:lnTo>
                  <a:pt x="0" y="371856"/>
                </a:lnTo>
                <a:lnTo>
                  <a:pt x="146303" y="371856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919984" y="2980944"/>
            <a:ext cx="146685" cy="363220"/>
          </a:xfrm>
          <a:custGeom>
            <a:avLst/>
            <a:gdLst/>
            <a:ahLst/>
            <a:cxnLst/>
            <a:rect l="l" t="t" r="r" b="b"/>
            <a:pathLst>
              <a:path w="146684" h="363220">
                <a:moveTo>
                  <a:pt x="146303" y="0"/>
                </a:moveTo>
                <a:lnTo>
                  <a:pt x="0" y="0"/>
                </a:lnTo>
                <a:lnTo>
                  <a:pt x="0" y="362711"/>
                </a:lnTo>
                <a:lnTo>
                  <a:pt x="146303" y="362711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151632" y="2959607"/>
            <a:ext cx="149860" cy="365760"/>
          </a:xfrm>
          <a:custGeom>
            <a:avLst/>
            <a:gdLst/>
            <a:ahLst/>
            <a:cxnLst/>
            <a:rect l="l" t="t" r="r" b="b"/>
            <a:pathLst>
              <a:path w="149860" h="365760">
                <a:moveTo>
                  <a:pt x="149351" y="0"/>
                </a:moveTo>
                <a:lnTo>
                  <a:pt x="0" y="0"/>
                </a:lnTo>
                <a:lnTo>
                  <a:pt x="0" y="365759"/>
                </a:lnTo>
                <a:lnTo>
                  <a:pt x="149351" y="365759"/>
                </a:lnTo>
                <a:lnTo>
                  <a:pt x="149351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386328" y="2831593"/>
            <a:ext cx="146685" cy="390525"/>
          </a:xfrm>
          <a:custGeom>
            <a:avLst/>
            <a:gdLst/>
            <a:ahLst/>
            <a:cxnLst/>
            <a:rect l="l" t="t" r="r" b="b"/>
            <a:pathLst>
              <a:path w="146685" h="390525">
                <a:moveTo>
                  <a:pt x="146304" y="0"/>
                </a:moveTo>
                <a:lnTo>
                  <a:pt x="0" y="0"/>
                </a:lnTo>
                <a:lnTo>
                  <a:pt x="0" y="390144"/>
                </a:lnTo>
                <a:lnTo>
                  <a:pt x="146304" y="390144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621024" y="2825495"/>
            <a:ext cx="146685" cy="393700"/>
          </a:xfrm>
          <a:custGeom>
            <a:avLst/>
            <a:gdLst/>
            <a:ahLst/>
            <a:cxnLst/>
            <a:rect l="l" t="t" r="r" b="b"/>
            <a:pathLst>
              <a:path w="146685" h="393700">
                <a:moveTo>
                  <a:pt x="146303" y="0"/>
                </a:moveTo>
                <a:lnTo>
                  <a:pt x="0" y="0"/>
                </a:lnTo>
                <a:lnTo>
                  <a:pt x="0" y="393191"/>
                </a:lnTo>
                <a:lnTo>
                  <a:pt x="146303" y="393191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852672" y="2852928"/>
            <a:ext cx="149860" cy="384175"/>
          </a:xfrm>
          <a:custGeom>
            <a:avLst/>
            <a:gdLst/>
            <a:ahLst/>
            <a:cxnLst/>
            <a:rect l="l" t="t" r="r" b="b"/>
            <a:pathLst>
              <a:path w="149860" h="384175">
                <a:moveTo>
                  <a:pt x="149351" y="0"/>
                </a:moveTo>
                <a:lnTo>
                  <a:pt x="0" y="0"/>
                </a:lnTo>
                <a:lnTo>
                  <a:pt x="0" y="384048"/>
                </a:lnTo>
                <a:lnTo>
                  <a:pt x="149351" y="384048"/>
                </a:lnTo>
                <a:lnTo>
                  <a:pt x="149351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087368" y="2843784"/>
            <a:ext cx="146685" cy="390525"/>
          </a:xfrm>
          <a:custGeom>
            <a:avLst/>
            <a:gdLst/>
            <a:ahLst/>
            <a:cxnLst/>
            <a:rect l="l" t="t" r="r" b="b"/>
            <a:pathLst>
              <a:path w="146685" h="390525">
                <a:moveTo>
                  <a:pt x="146304" y="0"/>
                </a:moveTo>
                <a:lnTo>
                  <a:pt x="0" y="0"/>
                </a:lnTo>
                <a:lnTo>
                  <a:pt x="0" y="390143"/>
                </a:lnTo>
                <a:lnTo>
                  <a:pt x="146304" y="390143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322065" y="2798064"/>
            <a:ext cx="146685" cy="393700"/>
          </a:xfrm>
          <a:custGeom>
            <a:avLst/>
            <a:gdLst/>
            <a:ahLst/>
            <a:cxnLst/>
            <a:rect l="l" t="t" r="r" b="b"/>
            <a:pathLst>
              <a:path w="146685" h="393700">
                <a:moveTo>
                  <a:pt x="146304" y="0"/>
                </a:moveTo>
                <a:lnTo>
                  <a:pt x="0" y="0"/>
                </a:lnTo>
                <a:lnTo>
                  <a:pt x="0" y="393191"/>
                </a:lnTo>
                <a:lnTo>
                  <a:pt x="146304" y="393191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556761" y="2761488"/>
            <a:ext cx="146685" cy="396240"/>
          </a:xfrm>
          <a:custGeom>
            <a:avLst/>
            <a:gdLst/>
            <a:ahLst/>
            <a:cxnLst/>
            <a:rect l="l" t="t" r="r" b="b"/>
            <a:pathLst>
              <a:path w="146685" h="396239">
                <a:moveTo>
                  <a:pt x="146303" y="0"/>
                </a:moveTo>
                <a:lnTo>
                  <a:pt x="0" y="0"/>
                </a:lnTo>
                <a:lnTo>
                  <a:pt x="0" y="396239"/>
                </a:lnTo>
                <a:lnTo>
                  <a:pt x="146303" y="396239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788409" y="2709672"/>
            <a:ext cx="146685" cy="408940"/>
          </a:xfrm>
          <a:custGeom>
            <a:avLst/>
            <a:gdLst/>
            <a:ahLst/>
            <a:cxnLst/>
            <a:rect l="l" t="t" r="r" b="b"/>
            <a:pathLst>
              <a:path w="146685" h="408939">
                <a:moveTo>
                  <a:pt x="146303" y="0"/>
                </a:moveTo>
                <a:lnTo>
                  <a:pt x="0" y="0"/>
                </a:lnTo>
                <a:lnTo>
                  <a:pt x="0" y="408431"/>
                </a:lnTo>
                <a:lnTo>
                  <a:pt x="146303" y="408431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23104" y="2679192"/>
            <a:ext cx="146685" cy="411480"/>
          </a:xfrm>
          <a:custGeom>
            <a:avLst/>
            <a:gdLst/>
            <a:ahLst/>
            <a:cxnLst/>
            <a:rect l="l" t="t" r="r" b="b"/>
            <a:pathLst>
              <a:path w="146685" h="411480">
                <a:moveTo>
                  <a:pt x="146304" y="0"/>
                </a:moveTo>
                <a:lnTo>
                  <a:pt x="0" y="0"/>
                </a:lnTo>
                <a:lnTo>
                  <a:pt x="0" y="411480"/>
                </a:lnTo>
                <a:lnTo>
                  <a:pt x="146304" y="411480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257801" y="2685288"/>
            <a:ext cx="146685" cy="408940"/>
          </a:xfrm>
          <a:custGeom>
            <a:avLst/>
            <a:gdLst/>
            <a:ahLst/>
            <a:cxnLst/>
            <a:rect l="l" t="t" r="r" b="b"/>
            <a:pathLst>
              <a:path w="146685" h="408939">
                <a:moveTo>
                  <a:pt x="146303" y="0"/>
                </a:moveTo>
                <a:lnTo>
                  <a:pt x="0" y="0"/>
                </a:lnTo>
                <a:lnTo>
                  <a:pt x="0" y="408432"/>
                </a:lnTo>
                <a:lnTo>
                  <a:pt x="146303" y="408432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489448" y="2712721"/>
            <a:ext cx="146685" cy="405765"/>
          </a:xfrm>
          <a:custGeom>
            <a:avLst/>
            <a:gdLst/>
            <a:ahLst/>
            <a:cxnLst/>
            <a:rect l="l" t="t" r="r" b="b"/>
            <a:pathLst>
              <a:path w="146685" h="405764">
                <a:moveTo>
                  <a:pt x="146303" y="0"/>
                </a:moveTo>
                <a:lnTo>
                  <a:pt x="0" y="0"/>
                </a:lnTo>
                <a:lnTo>
                  <a:pt x="0" y="405383"/>
                </a:lnTo>
                <a:lnTo>
                  <a:pt x="146303" y="405383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724145" y="2697480"/>
            <a:ext cx="146685" cy="399415"/>
          </a:xfrm>
          <a:custGeom>
            <a:avLst/>
            <a:gdLst/>
            <a:ahLst/>
            <a:cxnLst/>
            <a:rect l="l" t="t" r="r" b="b"/>
            <a:pathLst>
              <a:path w="146685" h="399414">
                <a:moveTo>
                  <a:pt x="146303" y="0"/>
                </a:moveTo>
                <a:lnTo>
                  <a:pt x="0" y="0"/>
                </a:lnTo>
                <a:lnTo>
                  <a:pt x="0" y="399288"/>
                </a:lnTo>
                <a:lnTo>
                  <a:pt x="146303" y="399288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958841" y="2700527"/>
            <a:ext cx="146685" cy="393700"/>
          </a:xfrm>
          <a:custGeom>
            <a:avLst/>
            <a:gdLst/>
            <a:ahLst/>
            <a:cxnLst/>
            <a:rect l="l" t="t" r="r" b="b"/>
            <a:pathLst>
              <a:path w="146685" h="393700">
                <a:moveTo>
                  <a:pt x="146304" y="0"/>
                </a:moveTo>
                <a:lnTo>
                  <a:pt x="0" y="0"/>
                </a:lnTo>
                <a:lnTo>
                  <a:pt x="0" y="393192"/>
                </a:lnTo>
                <a:lnTo>
                  <a:pt x="146304" y="393192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190488" y="2676144"/>
            <a:ext cx="149860" cy="402590"/>
          </a:xfrm>
          <a:custGeom>
            <a:avLst/>
            <a:gdLst/>
            <a:ahLst/>
            <a:cxnLst/>
            <a:rect l="l" t="t" r="r" b="b"/>
            <a:pathLst>
              <a:path w="149860" h="402589">
                <a:moveTo>
                  <a:pt x="149351" y="0"/>
                </a:moveTo>
                <a:lnTo>
                  <a:pt x="0" y="0"/>
                </a:lnTo>
                <a:lnTo>
                  <a:pt x="0" y="402335"/>
                </a:lnTo>
                <a:lnTo>
                  <a:pt x="149351" y="402335"/>
                </a:lnTo>
                <a:lnTo>
                  <a:pt x="149351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425185" y="2633472"/>
            <a:ext cx="146685" cy="417830"/>
          </a:xfrm>
          <a:custGeom>
            <a:avLst/>
            <a:gdLst/>
            <a:ahLst/>
            <a:cxnLst/>
            <a:rect l="l" t="t" r="r" b="b"/>
            <a:pathLst>
              <a:path w="146685" h="417830">
                <a:moveTo>
                  <a:pt x="146303" y="0"/>
                </a:moveTo>
                <a:lnTo>
                  <a:pt x="0" y="0"/>
                </a:lnTo>
                <a:lnTo>
                  <a:pt x="0" y="417575"/>
                </a:lnTo>
                <a:lnTo>
                  <a:pt x="146303" y="417575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659880" y="2612136"/>
            <a:ext cx="146685" cy="414655"/>
          </a:xfrm>
          <a:custGeom>
            <a:avLst/>
            <a:gdLst/>
            <a:ahLst/>
            <a:cxnLst/>
            <a:rect l="l" t="t" r="r" b="b"/>
            <a:pathLst>
              <a:path w="146685" h="414655">
                <a:moveTo>
                  <a:pt x="146304" y="0"/>
                </a:moveTo>
                <a:lnTo>
                  <a:pt x="0" y="0"/>
                </a:lnTo>
                <a:lnTo>
                  <a:pt x="0" y="414527"/>
                </a:lnTo>
                <a:lnTo>
                  <a:pt x="146304" y="414527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891528" y="2587751"/>
            <a:ext cx="149860" cy="424180"/>
          </a:xfrm>
          <a:custGeom>
            <a:avLst/>
            <a:gdLst/>
            <a:ahLst/>
            <a:cxnLst/>
            <a:rect l="l" t="t" r="r" b="b"/>
            <a:pathLst>
              <a:path w="149860" h="424180">
                <a:moveTo>
                  <a:pt x="149351" y="0"/>
                </a:moveTo>
                <a:lnTo>
                  <a:pt x="0" y="0"/>
                </a:lnTo>
                <a:lnTo>
                  <a:pt x="0" y="423672"/>
                </a:lnTo>
                <a:lnTo>
                  <a:pt x="149351" y="423672"/>
                </a:lnTo>
                <a:lnTo>
                  <a:pt x="149351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126224" y="2535935"/>
            <a:ext cx="146685" cy="433070"/>
          </a:xfrm>
          <a:custGeom>
            <a:avLst/>
            <a:gdLst/>
            <a:ahLst/>
            <a:cxnLst/>
            <a:rect l="l" t="t" r="r" b="b"/>
            <a:pathLst>
              <a:path w="146685" h="433069">
                <a:moveTo>
                  <a:pt x="146303" y="0"/>
                </a:moveTo>
                <a:lnTo>
                  <a:pt x="0" y="0"/>
                </a:lnTo>
                <a:lnTo>
                  <a:pt x="0" y="432815"/>
                </a:lnTo>
                <a:lnTo>
                  <a:pt x="146303" y="432815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360921" y="2493264"/>
            <a:ext cx="146685" cy="433070"/>
          </a:xfrm>
          <a:custGeom>
            <a:avLst/>
            <a:gdLst/>
            <a:ahLst/>
            <a:cxnLst/>
            <a:rect l="l" t="t" r="r" b="b"/>
            <a:pathLst>
              <a:path w="146685" h="433069">
                <a:moveTo>
                  <a:pt x="146303" y="0"/>
                </a:moveTo>
                <a:lnTo>
                  <a:pt x="0" y="0"/>
                </a:lnTo>
                <a:lnTo>
                  <a:pt x="0" y="432815"/>
                </a:lnTo>
                <a:lnTo>
                  <a:pt x="146303" y="432815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592567" y="2462783"/>
            <a:ext cx="149860" cy="439420"/>
          </a:xfrm>
          <a:custGeom>
            <a:avLst/>
            <a:gdLst/>
            <a:ahLst/>
            <a:cxnLst/>
            <a:rect l="l" t="t" r="r" b="b"/>
            <a:pathLst>
              <a:path w="149860" h="439419">
                <a:moveTo>
                  <a:pt x="149352" y="0"/>
                </a:moveTo>
                <a:lnTo>
                  <a:pt x="0" y="0"/>
                </a:lnTo>
                <a:lnTo>
                  <a:pt x="0" y="438912"/>
                </a:lnTo>
                <a:lnTo>
                  <a:pt x="149352" y="438912"/>
                </a:lnTo>
                <a:lnTo>
                  <a:pt x="149352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827265" y="2420112"/>
            <a:ext cx="146685" cy="448309"/>
          </a:xfrm>
          <a:custGeom>
            <a:avLst/>
            <a:gdLst/>
            <a:ahLst/>
            <a:cxnLst/>
            <a:rect l="l" t="t" r="r" b="b"/>
            <a:pathLst>
              <a:path w="146685" h="448310">
                <a:moveTo>
                  <a:pt x="146303" y="0"/>
                </a:moveTo>
                <a:lnTo>
                  <a:pt x="0" y="0"/>
                </a:lnTo>
                <a:lnTo>
                  <a:pt x="0" y="448055"/>
                </a:lnTo>
                <a:lnTo>
                  <a:pt x="146303" y="448055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8061960" y="2368295"/>
            <a:ext cx="146685" cy="457200"/>
          </a:xfrm>
          <a:custGeom>
            <a:avLst/>
            <a:gdLst/>
            <a:ahLst/>
            <a:cxnLst/>
            <a:rect l="l" t="t" r="r" b="b"/>
            <a:pathLst>
              <a:path w="146684" h="457200">
                <a:moveTo>
                  <a:pt x="146304" y="0"/>
                </a:moveTo>
                <a:lnTo>
                  <a:pt x="0" y="0"/>
                </a:lnTo>
                <a:lnTo>
                  <a:pt x="0" y="457200"/>
                </a:lnTo>
                <a:lnTo>
                  <a:pt x="146304" y="457200"/>
                </a:lnTo>
                <a:lnTo>
                  <a:pt x="146304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293607" y="2353056"/>
            <a:ext cx="149860" cy="475615"/>
          </a:xfrm>
          <a:custGeom>
            <a:avLst/>
            <a:gdLst/>
            <a:ahLst/>
            <a:cxnLst/>
            <a:rect l="l" t="t" r="r" b="b"/>
            <a:pathLst>
              <a:path w="149859" h="475614">
                <a:moveTo>
                  <a:pt x="149351" y="0"/>
                </a:moveTo>
                <a:lnTo>
                  <a:pt x="0" y="0"/>
                </a:lnTo>
                <a:lnTo>
                  <a:pt x="0" y="475488"/>
                </a:lnTo>
                <a:lnTo>
                  <a:pt x="149351" y="475488"/>
                </a:lnTo>
                <a:lnTo>
                  <a:pt x="149351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528305" y="2322576"/>
            <a:ext cx="146685" cy="472440"/>
          </a:xfrm>
          <a:custGeom>
            <a:avLst/>
            <a:gdLst/>
            <a:ahLst/>
            <a:cxnLst/>
            <a:rect l="l" t="t" r="r" b="b"/>
            <a:pathLst>
              <a:path w="146684" h="472439">
                <a:moveTo>
                  <a:pt x="146303" y="0"/>
                </a:moveTo>
                <a:lnTo>
                  <a:pt x="0" y="0"/>
                </a:lnTo>
                <a:lnTo>
                  <a:pt x="0" y="472439"/>
                </a:lnTo>
                <a:lnTo>
                  <a:pt x="146303" y="472439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763001" y="2209800"/>
            <a:ext cx="146685" cy="485140"/>
          </a:xfrm>
          <a:custGeom>
            <a:avLst/>
            <a:gdLst/>
            <a:ahLst/>
            <a:cxnLst/>
            <a:rect l="l" t="t" r="r" b="b"/>
            <a:pathLst>
              <a:path w="146684" h="485139">
                <a:moveTo>
                  <a:pt x="146303" y="0"/>
                </a:moveTo>
                <a:lnTo>
                  <a:pt x="0" y="0"/>
                </a:lnTo>
                <a:lnTo>
                  <a:pt x="0" y="484632"/>
                </a:lnTo>
                <a:lnTo>
                  <a:pt x="146303" y="484632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994647" y="2194561"/>
            <a:ext cx="149860" cy="490855"/>
          </a:xfrm>
          <a:custGeom>
            <a:avLst/>
            <a:gdLst/>
            <a:ahLst/>
            <a:cxnLst/>
            <a:rect l="l" t="t" r="r" b="b"/>
            <a:pathLst>
              <a:path w="149859" h="490855">
                <a:moveTo>
                  <a:pt x="149351" y="0"/>
                </a:moveTo>
                <a:lnTo>
                  <a:pt x="0" y="0"/>
                </a:lnTo>
                <a:lnTo>
                  <a:pt x="0" y="490727"/>
                </a:lnTo>
                <a:lnTo>
                  <a:pt x="149351" y="490727"/>
                </a:lnTo>
                <a:lnTo>
                  <a:pt x="149351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229344" y="2225039"/>
            <a:ext cx="146685" cy="478790"/>
          </a:xfrm>
          <a:custGeom>
            <a:avLst/>
            <a:gdLst/>
            <a:ahLst/>
            <a:cxnLst/>
            <a:rect l="l" t="t" r="r" b="b"/>
            <a:pathLst>
              <a:path w="146684" h="478789">
                <a:moveTo>
                  <a:pt x="146303" y="0"/>
                </a:moveTo>
                <a:lnTo>
                  <a:pt x="0" y="0"/>
                </a:lnTo>
                <a:lnTo>
                  <a:pt x="0" y="478536"/>
                </a:lnTo>
                <a:lnTo>
                  <a:pt x="146303" y="478536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464041" y="2264665"/>
            <a:ext cx="146685" cy="460375"/>
          </a:xfrm>
          <a:custGeom>
            <a:avLst/>
            <a:gdLst/>
            <a:ahLst/>
            <a:cxnLst/>
            <a:rect l="l" t="t" r="r" b="b"/>
            <a:pathLst>
              <a:path w="146684" h="460375">
                <a:moveTo>
                  <a:pt x="146303" y="0"/>
                </a:moveTo>
                <a:lnTo>
                  <a:pt x="0" y="0"/>
                </a:lnTo>
                <a:lnTo>
                  <a:pt x="0" y="460248"/>
                </a:lnTo>
                <a:lnTo>
                  <a:pt x="146303" y="460248"/>
                </a:lnTo>
                <a:lnTo>
                  <a:pt x="146303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642081" y="5150662"/>
            <a:ext cx="7012305" cy="0"/>
          </a:xfrm>
          <a:custGeom>
            <a:avLst/>
            <a:gdLst/>
            <a:ahLst/>
            <a:cxnLst/>
            <a:rect l="l" t="t" r="r" b="b"/>
            <a:pathLst>
              <a:path w="7012305">
                <a:moveTo>
                  <a:pt x="0" y="0"/>
                </a:moveTo>
                <a:lnTo>
                  <a:pt x="7011833" y="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 txBox="1"/>
          <p:nvPr/>
        </p:nvSpPr>
        <p:spPr>
          <a:xfrm>
            <a:off x="2447188" y="5051044"/>
            <a:ext cx="9017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595959"/>
                </a:solidFill>
                <a:latin typeface="Trebuchet MS"/>
                <a:cs typeface="Trebuchet MS"/>
              </a:rPr>
              <a:t>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2189632" y="4264659"/>
            <a:ext cx="3429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595959"/>
                </a:solidFill>
                <a:latin typeface="Trebuchet MS"/>
                <a:cs typeface="Trebuchet MS"/>
              </a:rPr>
              <a:t>12000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189632" y="3478276"/>
            <a:ext cx="3429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595959"/>
                </a:solidFill>
                <a:latin typeface="Trebuchet MS"/>
                <a:cs typeface="Trebuchet MS"/>
              </a:rPr>
              <a:t>24000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2189632" y="2691891"/>
            <a:ext cx="3429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595959"/>
                </a:solidFill>
                <a:latin typeface="Trebuchet MS"/>
                <a:cs typeface="Trebuchet MS"/>
              </a:rPr>
              <a:t>36000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189632" y="1908555"/>
            <a:ext cx="3429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30" dirty="0">
                <a:solidFill>
                  <a:srgbClr val="595959"/>
                </a:solidFill>
                <a:latin typeface="Trebuchet MS"/>
                <a:cs typeface="Trebuchet MS"/>
              </a:rPr>
              <a:t>48000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2674817" y="5224117"/>
            <a:ext cx="6848029" cy="534670"/>
          </a:xfrm>
          <a:prstGeom prst="rect">
            <a:avLst/>
          </a:prstGeom>
        </p:spPr>
        <p:txBody>
          <a:bodyPr vert="vert270" wrap="square" lIns="0" tIns="6350" rIns="0" bIns="0" rtlCol="0">
            <a:spAutoFit/>
          </a:bodyPr>
          <a:lstStyle/>
          <a:p>
            <a:pPr marL="76200">
              <a:spcBef>
                <a:spcPts val="5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1.1.2020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2.1.2020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3.1.2020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4.1.2020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5.1.2020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5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6.1.2020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7.1.2020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8.1.2020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9.1.2020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000" spc="-50" dirty="0">
                <a:solidFill>
                  <a:srgbClr val="595959"/>
                </a:solidFill>
                <a:latin typeface="Trebuchet MS"/>
                <a:cs typeface="Trebuchet MS"/>
              </a:rPr>
              <a:t>10.1.2020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000" spc="-50" dirty="0">
                <a:solidFill>
                  <a:srgbClr val="595959"/>
                </a:solidFill>
                <a:latin typeface="Trebuchet MS"/>
                <a:cs typeface="Trebuchet MS"/>
              </a:rPr>
              <a:t>11.1.2020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000" spc="-50" dirty="0">
                <a:solidFill>
                  <a:srgbClr val="595959"/>
                </a:solidFill>
                <a:latin typeface="Trebuchet MS"/>
                <a:cs typeface="Trebuchet MS"/>
              </a:rPr>
              <a:t>12.1.2020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1.1.2021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2.1.2021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3.1.2021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4.1.2021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5.1.2021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6.1.2021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7.1.2021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5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8.1.2021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9.1.2021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000" spc="-50" dirty="0">
                <a:solidFill>
                  <a:srgbClr val="595959"/>
                </a:solidFill>
                <a:latin typeface="Trebuchet MS"/>
                <a:cs typeface="Trebuchet MS"/>
              </a:rPr>
              <a:t>10.1.2021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000" spc="-50" dirty="0">
                <a:solidFill>
                  <a:srgbClr val="595959"/>
                </a:solidFill>
                <a:latin typeface="Trebuchet MS"/>
                <a:cs typeface="Trebuchet MS"/>
              </a:rPr>
              <a:t>11.1.2021</a:t>
            </a:r>
            <a:endParaRPr sz="10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000" spc="-50" dirty="0">
                <a:solidFill>
                  <a:srgbClr val="595959"/>
                </a:solidFill>
                <a:latin typeface="Trebuchet MS"/>
                <a:cs typeface="Trebuchet MS"/>
              </a:rPr>
              <a:t>12.1.2021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1.1.2022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2.1.2022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3.1.2022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4.1.2022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5.1.2022</a:t>
            </a:r>
            <a:endParaRPr sz="1000">
              <a:latin typeface="Trebuchet MS"/>
              <a:cs typeface="Trebuchet MS"/>
            </a:endParaRPr>
          </a:p>
          <a:p>
            <a:pPr marL="76200">
              <a:spcBef>
                <a:spcPts val="640"/>
              </a:spcBef>
            </a:pPr>
            <a:r>
              <a:rPr sz="1000" spc="-55" dirty="0">
                <a:solidFill>
                  <a:srgbClr val="595959"/>
                </a:solidFill>
                <a:latin typeface="Trebuchet MS"/>
                <a:cs typeface="Trebuchet MS"/>
              </a:rPr>
              <a:t>6.1.2022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2708085" y="4419601"/>
            <a:ext cx="996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30" dirty="0"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2950973" y="4206241"/>
            <a:ext cx="971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50" dirty="0"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3181935" y="4069080"/>
            <a:ext cx="1047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" dirty="0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3398584" y="3474721"/>
            <a:ext cx="3536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80" dirty="0">
                <a:latin typeface="Arial"/>
                <a:cs typeface="Arial"/>
              </a:rPr>
              <a:t>11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650" b="1" spc="-270" baseline="2525" dirty="0">
                <a:latin typeface="Arial"/>
                <a:cs typeface="Arial"/>
              </a:rPr>
              <a:t>11</a:t>
            </a:r>
            <a:endParaRPr sz="1650" baseline="2525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3858082" y="3599689"/>
            <a:ext cx="3784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00" dirty="0">
                <a:latin typeface="Arial"/>
                <a:cs typeface="Arial"/>
              </a:rPr>
              <a:t>10</a:t>
            </a:r>
            <a:r>
              <a:rPr sz="1100" b="1" spc="-90" dirty="0">
                <a:latin typeface="Arial"/>
                <a:cs typeface="Arial"/>
              </a:rPr>
              <a:t> </a:t>
            </a:r>
            <a:r>
              <a:rPr sz="1100" b="1" spc="-100" dirty="0">
                <a:latin typeface="Arial"/>
                <a:cs typeface="Arial"/>
              </a:rPr>
              <a:t>10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4310469" y="3343656"/>
            <a:ext cx="1543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14" dirty="0">
                <a:latin typeface="Arial"/>
                <a:cs typeface="Arial"/>
              </a:rPr>
              <a:t>12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4545724" y="3435097"/>
            <a:ext cx="1365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80" dirty="0">
                <a:latin typeface="Arial"/>
                <a:cs typeface="Arial"/>
              </a:rPr>
              <a:t>11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4782770" y="3118105"/>
            <a:ext cx="6203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80" dirty="0">
                <a:latin typeface="Arial"/>
                <a:cs typeface="Arial"/>
              </a:rPr>
              <a:t>14 14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-80" dirty="0">
                <a:latin typeface="Arial"/>
                <a:cs typeface="Arial"/>
              </a:rPr>
              <a:t>14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5449012" y="3200401"/>
            <a:ext cx="6877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100" b="1" spc="-105" dirty="0">
                <a:latin typeface="Arial"/>
                <a:cs typeface="Arial"/>
              </a:rPr>
              <a:t>13 13</a:t>
            </a:r>
            <a:r>
              <a:rPr sz="1100" b="1" spc="75" dirty="0">
                <a:latin typeface="Arial"/>
                <a:cs typeface="Arial"/>
              </a:rPr>
              <a:t> </a:t>
            </a:r>
            <a:r>
              <a:rPr sz="1650" b="1" spc="-172" baseline="-50505" dirty="0">
                <a:latin typeface="Arial"/>
                <a:cs typeface="Arial"/>
              </a:rPr>
              <a:t>12</a:t>
            </a:r>
            <a:endParaRPr sz="1650" baseline="-50505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6225782" y="3886201"/>
            <a:ext cx="971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55" dirty="0">
                <a:latin typeface="Arial"/>
                <a:cs typeface="Arial"/>
              </a:rPr>
              <a:t>7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6451893" y="3840480"/>
            <a:ext cx="11048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50" dirty="0"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6623558" y="3450336"/>
            <a:ext cx="41973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650" b="1" spc="-150" baseline="-35353" dirty="0">
                <a:latin typeface="Arial"/>
                <a:cs typeface="Arial"/>
              </a:rPr>
              <a:t>10</a:t>
            </a:r>
            <a:r>
              <a:rPr sz="1650" b="1" spc="15" baseline="-35353" dirty="0">
                <a:latin typeface="Arial"/>
                <a:cs typeface="Arial"/>
              </a:rPr>
              <a:t> </a:t>
            </a:r>
            <a:r>
              <a:rPr sz="1100" b="1" spc="-180" dirty="0">
                <a:latin typeface="Arial"/>
                <a:cs typeface="Arial"/>
              </a:rPr>
              <a:t>11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7132359" y="3456433"/>
            <a:ext cx="13652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80" dirty="0">
                <a:latin typeface="Arial"/>
                <a:cs typeface="Arial"/>
              </a:rPr>
              <a:t>11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7345071" y="3416809"/>
            <a:ext cx="6432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650" b="1" spc="-270" baseline="-15151" dirty="0">
                <a:latin typeface="Arial"/>
                <a:cs typeface="Arial"/>
              </a:rPr>
              <a:t>11 </a:t>
            </a:r>
            <a:r>
              <a:rPr sz="1650" b="1" spc="-150" baseline="-50505" dirty="0">
                <a:latin typeface="Arial"/>
                <a:cs typeface="Arial"/>
              </a:rPr>
              <a:t>10</a:t>
            </a:r>
            <a:r>
              <a:rPr sz="1650" b="1" spc="7" baseline="-50505" dirty="0">
                <a:latin typeface="Arial"/>
                <a:cs typeface="Arial"/>
              </a:rPr>
              <a:t> </a:t>
            </a:r>
            <a:r>
              <a:rPr sz="1100" b="1" spc="-180" dirty="0">
                <a:latin typeface="Arial"/>
                <a:cs typeface="Arial"/>
              </a:rPr>
              <a:t>11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8042935" y="3182113"/>
            <a:ext cx="1549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10" dirty="0">
                <a:latin typeface="Arial"/>
                <a:cs typeface="Arial"/>
              </a:rPr>
              <a:t>13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8292783" y="2977897"/>
            <a:ext cx="1530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20" dirty="0">
                <a:latin typeface="Arial"/>
                <a:cs typeface="Arial"/>
              </a:rPr>
              <a:t>15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8501355" y="2849881"/>
            <a:ext cx="15303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120" dirty="0">
                <a:latin typeface="Arial"/>
                <a:cs typeface="Arial"/>
              </a:rPr>
              <a:t>15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8748446" y="2371345"/>
            <a:ext cx="40830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30" dirty="0">
                <a:latin typeface="Arial"/>
                <a:cs typeface="Arial"/>
              </a:rPr>
              <a:t>20</a:t>
            </a:r>
            <a:r>
              <a:rPr sz="1100" b="1" spc="10" dirty="0">
                <a:latin typeface="Arial"/>
                <a:cs typeface="Arial"/>
              </a:rPr>
              <a:t> </a:t>
            </a:r>
            <a:r>
              <a:rPr sz="1100" b="1" spc="-30" dirty="0">
                <a:latin typeface="Arial"/>
                <a:cs typeface="Arial"/>
              </a:rPr>
              <a:t>20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9210865" y="2761489"/>
            <a:ext cx="16002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90" dirty="0">
                <a:latin typeface="Arial"/>
                <a:cs typeface="Arial"/>
              </a:rPr>
              <a:t>16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9423603" y="3032761"/>
            <a:ext cx="16256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b="1" spc="-80" dirty="0">
                <a:latin typeface="Arial"/>
                <a:cs typeface="Arial"/>
              </a:rPr>
              <a:t>14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5" name="object 215"/>
          <p:cNvGrpSpPr/>
          <p:nvPr/>
        </p:nvGrpSpPr>
        <p:grpSpPr>
          <a:xfrm>
            <a:off x="2719388" y="2549398"/>
            <a:ext cx="6849745" cy="2242820"/>
            <a:chOff x="1195387" y="2549398"/>
            <a:chExt cx="6849745" cy="2242820"/>
          </a:xfrm>
        </p:grpSpPr>
        <p:sp>
          <p:nvSpPr>
            <p:cNvPr id="216" name="object 216"/>
            <p:cNvSpPr/>
            <p:nvPr/>
          </p:nvSpPr>
          <p:spPr>
            <a:xfrm>
              <a:off x="1239519" y="2573096"/>
              <a:ext cx="6766559" cy="2171700"/>
            </a:xfrm>
            <a:custGeom>
              <a:avLst/>
              <a:gdLst/>
              <a:ahLst/>
              <a:cxnLst/>
              <a:rect l="l" t="t" r="r" b="b"/>
              <a:pathLst>
                <a:path w="6766559" h="2171700">
                  <a:moveTo>
                    <a:pt x="0" y="2171701"/>
                  </a:moveTo>
                  <a:lnTo>
                    <a:pt x="251460" y="1927861"/>
                  </a:lnTo>
                  <a:lnTo>
                    <a:pt x="480060" y="1790701"/>
                  </a:lnTo>
                  <a:lnTo>
                    <a:pt x="716280" y="1165860"/>
                  </a:lnTo>
                  <a:lnTo>
                    <a:pt x="944880" y="1158240"/>
                  </a:lnTo>
                  <a:lnTo>
                    <a:pt x="1181100" y="1287780"/>
                  </a:lnTo>
                  <a:lnTo>
                    <a:pt x="1402080" y="1295400"/>
                  </a:lnTo>
                  <a:lnTo>
                    <a:pt x="1638300" y="1021080"/>
                  </a:lnTo>
                  <a:lnTo>
                    <a:pt x="1874521" y="1173480"/>
                  </a:lnTo>
                  <a:lnTo>
                    <a:pt x="2103121" y="777240"/>
                  </a:lnTo>
                  <a:lnTo>
                    <a:pt x="2324101" y="777240"/>
                  </a:lnTo>
                  <a:lnTo>
                    <a:pt x="2567941" y="769620"/>
                  </a:lnTo>
                  <a:lnTo>
                    <a:pt x="2811781" y="899160"/>
                  </a:lnTo>
                  <a:lnTo>
                    <a:pt x="3048001" y="906780"/>
                  </a:lnTo>
                  <a:lnTo>
                    <a:pt x="3276601" y="1028700"/>
                  </a:lnTo>
                  <a:lnTo>
                    <a:pt x="3505201" y="1668780"/>
                  </a:lnTo>
                  <a:lnTo>
                    <a:pt x="3733802" y="1546860"/>
                  </a:lnTo>
                  <a:lnTo>
                    <a:pt x="3977642" y="1280160"/>
                  </a:lnTo>
                  <a:lnTo>
                    <a:pt x="4198622" y="1158240"/>
                  </a:lnTo>
                  <a:lnTo>
                    <a:pt x="4427222" y="1150620"/>
                  </a:lnTo>
                  <a:lnTo>
                    <a:pt x="4655822" y="1158240"/>
                  </a:lnTo>
                  <a:lnTo>
                    <a:pt x="4899662" y="1280160"/>
                  </a:lnTo>
                  <a:lnTo>
                    <a:pt x="5135882" y="1150620"/>
                  </a:lnTo>
                  <a:lnTo>
                    <a:pt x="5364483" y="899160"/>
                  </a:lnTo>
                  <a:lnTo>
                    <a:pt x="5600703" y="647700"/>
                  </a:lnTo>
                  <a:lnTo>
                    <a:pt x="5829303" y="647700"/>
                  </a:lnTo>
                  <a:lnTo>
                    <a:pt x="6057903" y="0"/>
                  </a:lnTo>
                  <a:lnTo>
                    <a:pt x="6294123" y="7620"/>
                  </a:lnTo>
                  <a:lnTo>
                    <a:pt x="6537963" y="525780"/>
                  </a:lnTo>
                  <a:lnTo>
                    <a:pt x="6766563" y="777240"/>
                  </a:lnTo>
                </a:path>
              </a:pathLst>
            </a:custGeom>
            <a:ln w="25400">
              <a:solidFill>
                <a:srgbClr val="DB35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195387" y="4715281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438275" y="4479531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669262" y="4349000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1909762" y="3717963"/>
              <a:ext cx="76631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142947" y="3717963"/>
              <a:ext cx="76644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376309" y="3829888"/>
              <a:ext cx="76644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590622" y="3829888"/>
              <a:ext cx="76644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838272" y="3570325"/>
              <a:ext cx="76644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071634" y="3717963"/>
              <a:ext cx="76644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302622" y="3325063"/>
              <a:ext cx="76631" cy="766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535807" y="3317595"/>
              <a:ext cx="76644" cy="766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769004" y="3316947"/>
              <a:ext cx="76631" cy="766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003357" y="3443147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236542" y="3445827"/>
              <a:ext cx="76644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475353" y="3570325"/>
              <a:ext cx="76631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715281" y="4208691"/>
              <a:ext cx="76631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927219" y="4099153"/>
              <a:ext cx="76631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5163273" y="3829888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5399011" y="3710495"/>
              <a:ext cx="76644" cy="766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5635523" y="3710178"/>
              <a:ext cx="76644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5868720" y="3710178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106845" y="3829888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336385" y="3691572"/>
              <a:ext cx="76631" cy="766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562597" y="3441331"/>
              <a:ext cx="76644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795960" y="3198444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029157" y="3198444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276896" y="2549398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510081" y="2549398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738681" y="3080410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968081" y="3327742"/>
              <a:ext cx="76631" cy="766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7" name="object 247"/>
          <p:cNvSpPr txBox="1"/>
          <p:nvPr/>
        </p:nvSpPr>
        <p:spPr>
          <a:xfrm>
            <a:off x="2129590" y="5858764"/>
            <a:ext cx="6407785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</a:pPr>
            <a:r>
              <a:rPr sz="1000" spc="25" dirty="0">
                <a:solidFill>
                  <a:srgbClr val="171512"/>
                </a:solidFill>
                <a:latin typeface="Arial"/>
                <a:cs typeface="Arial"/>
              </a:rPr>
              <a:t>По </a:t>
            </a:r>
            <a:r>
              <a:rPr sz="1000" spc="-30" dirty="0">
                <a:solidFill>
                  <a:srgbClr val="171512"/>
                </a:solidFill>
                <a:latin typeface="Arial"/>
                <a:cs typeface="Arial"/>
              </a:rPr>
              <a:t>кредитам </a:t>
            </a:r>
            <a:r>
              <a:rPr sz="1000" spc="-45" dirty="0">
                <a:solidFill>
                  <a:srgbClr val="171512"/>
                </a:solidFill>
                <a:latin typeface="Arial"/>
                <a:cs typeface="Arial"/>
              </a:rPr>
              <a:t>заемщикам, </a:t>
            </a:r>
            <a:r>
              <a:rPr sz="1000" spc="-35" dirty="0">
                <a:solidFill>
                  <a:srgbClr val="171512"/>
                </a:solidFill>
                <a:latin typeface="Arial"/>
                <a:cs typeface="Arial"/>
              </a:rPr>
              <a:t>осуществляющим </a:t>
            </a:r>
            <a:r>
              <a:rPr sz="1000" spc="-40" dirty="0">
                <a:solidFill>
                  <a:srgbClr val="171512"/>
                </a:solidFill>
                <a:latin typeface="Arial"/>
                <a:cs typeface="Arial"/>
              </a:rPr>
              <a:t>деятельность в </a:t>
            </a:r>
            <a:r>
              <a:rPr sz="1000" spc="-30" dirty="0">
                <a:solidFill>
                  <a:srgbClr val="171512"/>
                </a:solidFill>
                <a:latin typeface="Arial"/>
                <a:cs typeface="Arial"/>
              </a:rPr>
              <a:t>отрасли </a:t>
            </a:r>
            <a:r>
              <a:rPr sz="1000" spc="15" dirty="0">
                <a:solidFill>
                  <a:srgbClr val="171512"/>
                </a:solidFill>
                <a:latin typeface="Arial"/>
                <a:cs typeface="Arial"/>
              </a:rPr>
              <a:t>«К </a:t>
            </a:r>
            <a:r>
              <a:rPr sz="1000" spc="-200" dirty="0">
                <a:solidFill>
                  <a:srgbClr val="171512"/>
                </a:solidFill>
                <a:latin typeface="Arial"/>
                <a:cs typeface="Arial"/>
              </a:rPr>
              <a:t>— </a:t>
            </a:r>
            <a:r>
              <a:rPr sz="1000" spc="-40" dirty="0">
                <a:solidFill>
                  <a:srgbClr val="171512"/>
                </a:solidFill>
                <a:latin typeface="Arial"/>
                <a:cs typeface="Arial"/>
              </a:rPr>
              <a:t>деятельность </a:t>
            </a:r>
            <a:r>
              <a:rPr sz="1000" spc="-45" dirty="0">
                <a:solidFill>
                  <a:srgbClr val="171512"/>
                </a:solidFill>
                <a:latin typeface="Arial"/>
                <a:cs typeface="Arial"/>
              </a:rPr>
              <a:t>финансовая </a:t>
            </a:r>
            <a:r>
              <a:rPr sz="1000" spc="5" dirty="0">
                <a:solidFill>
                  <a:srgbClr val="171512"/>
                </a:solidFill>
                <a:latin typeface="Arial"/>
                <a:cs typeface="Arial"/>
              </a:rPr>
              <a:t>и </a:t>
            </a:r>
            <a:r>
              <a:rPr sz="1000" spc="-35" dirty="0">
                <a:solidFill>
                  <a:srgbClr val="171512"/>
                </a:solidFill>
                <a:latin typeface="Arial"/>
                <a:cs typeface="Arial"/>
              </a:rPr>
              <a:t>страховая»  </a:t>
            </a:r>
            <a:r>
              <a:rPr sz="1000" spc="25" dirty="0">
                <a:solidFill>
                  <a:srgbClr val="171512"/>
                </a:solidFill>
                <a:latin typeface="Arial"/>
                <a:cs typeface="Arial"/>
              </a:rPr>
              <a:t>По </a:t>
            </a:r>
            <a:r>
              <a:rPr sz="1000" spc="-30" dirty="0">
                <a:solidFill>
                  <a:srgbClr val="171512"/>
                </a:solidFill>
                <a:latin typeface="Arial"/>
                <a:cs typeface="Arial"/>
              </a:rPr>
              <a:t>кредитам </a:t>
            </a:r>
            <a:r>
              <a:rPr sz="1000" spc="-45" dirty="0">
                <a:solidFill>
                  <a:srgbClr val="171512"/>
                </a:solidFill>
                <a:latin typeface="Arial"/>
                <a:cs typeface="Arial"/>
              </a:rPr>
              <a:t>заемщикам, </a:t>
            </a:r>
            <a:r>
              <a:rPr sz="1000" spc="-35" dirty="0">
                <a:solidFill>
                  <a:srgbClr val="171512"/>
                </a:solidFill>
                <a:latin typeface="Arial"/>
                <a:cs typeface="Arial"/>
              </a:rPr>
              <a:t>осуществляющим </a:t>
            </a:r>
            <a:r>
              <a:rPr sz="1000" spc="-40" dirty="0">
                <a:solidFill>
                  <a:srgbClr val="171512"/>
                </a:solidFill>
                <a:latin typeface="Arial"/>
                <a:cs typeface="Arial"/>
              </a:rPr>
              <a:t>деятельность в </a:t>
            </a:r>
            <a:r>
              <a:rPr sz="1000" spc="-20" dirty="0">
                <a:solidFill>
                  <a:srgbClr val="171512"/>
                </a:solidFill>
                <a:latin typeface="Arial"/>
                <a:cs typeface="Arial"/>
              </a:rPr>
              <a:t>иных</a:t>
            </a:r>
            <a:r>
              <a:rPr sz="1000" spc="-21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171512"/>
                </a:solidFill>
                <a:latin typeface="Arial"/>
                <a:cs typeface="Arial"/>
              </a:rPr>
              <a:t>отраслях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285"/>
              </a:spcBef>
            </a:pPr>
            <a:r>
              <a:rPr sz="1000" spc="-15" dirty="0">
                <a:solidFill>
                  <a:srgbClr val="171512"/>
                </a:solidFill>
                <a:latin typeface="Arial"/>
                <a:cs typeface="Arial"/>
              </a:rPr>
              <a:t>Годовой </a:t>
            </a:r>
            <a:r>
              <a:rPr sz="1000" spc="-30" dirty="0">
                <a:solidFill>
                  <a:srgbClr val="171512"/>
                </a:solidFill>
                <a:latin typeface="Arial"/>
                <a:cs typeface="Arial"/>
              </a:rPr>
              <a:t>темп </a:t>
            </a:r>
            <a:r>
              <a:rPr sz="1000" spc="-20" dirty="0">
                <a:solidFill>
                  <a:srgbClr val="171512"/>
                </a:solidFill>
                <a:latin typeface="Arial"/>
                <a:cs typeface="Arial"/>
              </a:rPr>
              <a:t>прироста задолженности </a:t>
            </a:r>
            <a:r>
              <a:rPr sz="1000" spc="-50" dirty="0">
                <a:solidFill>
                  <a:srgbClr val="171512"/>
                </a:solidFill>
                <a:latin typeface="Arial"/>
                <a:cs typeface="Arial"/>
              </a:rPr>
              <a:t>(правая</a:t>
            </a:r>
            <a:r>
              <a:rPr sz="1000" spc="-20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171512"/>
                </a:solidFill>
                <a:latin typeface="Arial"/>
                <a:cs typeface="Arial"/>
              </a:rPr>
              <a:t>шкала)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8" name="object 248"/>
          <p:cNvSpPr/>
          <p:nvPr/>
        </p:nvSpPr>
        <p:spPr>
          <a:xfrm>
            <a:off x="1919288" y="5936617"/>
            <a:ext cx="113639" cy="1136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919288" y="6303036"/>
            <a:ext cx="113639" cy="1136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919288" y="6119826"/>
            <a:ext cx="113639" cy="1136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1903336" y="3105531"/>
            <a:ext cx="153888" cy="601345"/>
          </a:xfrm>
          <a:prstGeom prst="rect">
            <a:avLst/>
          </a:prstGeom>
        </p:spPr>
        <p:txBody>
          <a:bodyPr vert="vert270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spc="-15" dirty="0">
                <a:solidFill>
                  <a:srgbClr val="171512"/>
                </a:solidFill>
                <a:latin typeface="Arial"/>
                <a:cs typeface="Arial"/>
              </a:rPr>
              <a:t>Млрд</a:t>
            </a:r>
            <a:r>
              <a:rPr sz="1000" spc="-114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000" spc="-30" dirty="0">
                <a:solidFill>
                  <a:srgbClr val="171512"/>
                </a:solidFill>
                <a:latin typeface="Arial"/>
                <a:cs typeface="Arial"/>
              </a:rPr>
              <a:t>руб.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9792196" y="1899411"/>
            <a:ext cx="314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60" baseline="2777" dirty="0">
                <a:solidFill>
                  <a:srgbClr val="171512"/>
                </a:solidFill>
                <a:latin typeface="Arial"/>
                <a:cs typeface="Arial"/>
              </a:rPr>
              <a:t>25</a:t>
            </a:r>
            <a:r>
              <a:rPr sz="1500" baseline="2777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171512"/>
                </a:solidFill>
                <a:latin typeface="Arial"/>
                <a:cs typeface="Arial"/>
              </a:rPr>
              <a:t>%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9792195" y="2484627"/>
            <a:ext cx="1638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0" dirty="0">
                <a:solidFill>
                  <a:srgbClr val="171512"/>
                </a:solidFill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9792195" y="3078987"/>
            <a:ext cx="13843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14" dirty="0">
                <a:solidFill>
                  <a:srgbClr val="171512"/>
                </a:solidFill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9792196" y="3725164"/>
            <a:ext cx="14414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90" dirty="0">
                <a:solidFill>
                  <a:srgbClr val="171512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9792195" y="4417059"/>
            <a:ext cx="914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45" dirty="0">
                <a:solidFill>
                  <a:srgbClr val="171512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7" name="object 257"/>
          <p:cNvSpPr txBox="1"/>
          <p:nvPr/>
        </p:nvSpPr>
        <p:spPr>
          <a:xfrm>
            <a:off x="9792196" y="5008371"/>
            <a:ext cx="971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5" dirty="0">
                <a:solidFill>
                  <a:srgbClr val="171512"/>
                </a:solidFill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8" name="object 258"/>
          <p:cNvSpPr txBox="1"/>
          <p:nvPr/>
        </p:nvSpPr>
        <p:spPr>
          <a:xfrm>
            <a:off x="8670214" y="6331203"/>
            <a:ext cx="9112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latin typeface="Arial"/>
                <a:cs typeface="Arial"/>
              </a:rPr>
              <a:t>Данные </a:t>
            </a:r>
            <a:r>
              <a:rPr sz="1000" spc="50" dirty="0">
                <a:latin typeface="Arial"/>
                <a:cs typeface="Arial"/>
              </a:rPr>
              <a:t>ЦФ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РФ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9" name="object 259"/>
          <p:cNvSpPr txBox="1">
            <a:spLocks noGrp="1"/>
          </p:cNvSpPr>
          <p:nvPr>
            <p:ph type="title"/>
          </p:nvPr>
        </p:nvSpPr>
        <p:spPr>
          <a:xfrm>
            <a:off x="2117634" y="371348"/>
            <a:ext cx="8259445" cy="6686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 indent="238125">
              <a:lnSpc>
                <a:spcPct val="75800"/>
              </a:lnSpc>
              <a:spcBef>
                <a:spcPts val="795"/>
              </a:spcBef>
            </a:pPr>
            <a:r>
              <a:rPr sz="2400" spc="-5" dirty="0">
                <a:solidFill>
                  <a:srgbClr val="F9AF0A"/>
                </a:solidFill>
              </a:rPr>
              <a:t>Динамика задолженности по кредитам </a:t>
            </a:r>
            <a:r>
              <a:rPr sz="2400" dirty="0">
                <a:solidFill>
                  <a:srgbClr val="F9AF0A"/>
                </a:solidFill>
              </a:rPr>
              <a:t>в рублях  и иностранной </a:t>
            </a:r>
            <a:r>
              <a:rPr sz="2400" spc="-5" dirty="0">
                <a:solidFill>
                  <a:srgbClr val="F9AF0A"/>
                </a:solidFill>
              </a:rPr>
              <a:t>валюте, предоставленным ЮЛ </a:t>
            </a:r>
            <a:r>
              <a:rPr sz="2400" dirty="0">
                <a:solidFill>
                  <a:srgbClr val="F9AF0A"/>
                </a:solidFill>
              </a:rPr>
              <a:t>и</a:t>
            </a:r>
            <a:r>
              <a:rPr sz="2400" spc="-60" dirty="0">
                <a:solidFill>
                  <a:srgbClr val="F9AF0A"/>
                </a:solidFill>
              </a:rPr>
              <a:t> </a:t>
            </a:r>
            <a:r>
              <a:rPr sz="2400" dirty="0">
                <a:solidFill>
                  <a:srgbClr val="F9AF0A"/>
                </a:solidFill>
              </a:rPr>
              <a:t>ИП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8013" y="270764"/>
            <a:ext cx="8117840" cy="9766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spc="-5" dirty="0">
                <a:solidFill>
                  <a:srgbClr val="F9AF0A"/>
                </a:solidFill>
              </a:rPr>
              <a:t>Задолженность по кредитам </a:t>
            </a:r>
            <a:r>
              <a:rPr sz="2400" dirty="0">
                <a:solidFill>
                  <a:srgbClr val="F9AF0A"/>
                </a:solidFill>
              </a:rPr>
              <a:t>в рублях и  иностранной </a:t>
            </a:r>
            <a:r>
              <a:rPr sz="2400" spc="-5" dirty="0">
                <a:solidFill>
                  <a:srgbClr val="F9AF0A"/>
                </a:solidFill>
              </a:rPr>
              <a:t>валюте, предоставленным ЮЛ </a:t>
            </a:r>
            <a:r>
              <a:rPr sz="2400" dirty="0">
                <a:solidFill>
                  <a:srgbClr val="F9AF0A"/>
                </a:solidFill>
              </a:rPr>
              <a:t>и ИП,  </a:t>
            </a:r>
            <a:r>
              <a:rPr sz="2400" spc="-5" dirty="0">
                <a:solidFill>
                  <a:srgbClr val="F9AF0A"/>
                </a:solidFill>
              </a:rPr>
              <a:t>по </a:t>
            </a:r>
            <a:r>
              <a:rPr sz="2400" dirty="0">
                <a:solidFill>
                  <a:srgbClr val="F9AF0A"/>
                </a:solidFill>
              </a:rPr>
              <a:t>разделам </a:t>
            </a:r>
            <a:r>
              <a:rPr sz="2400" spc="-5" dirty="0">
                <a:solidFill>
                  <a:srgbClr val="F9AF0A"/>
                </a:solidFill>
              </a:rPr>
              <a:t>ОКВЭД 2, </a:t>
            </a:r>
            <a:r>
              <a:rPr sz="2400" dirty="0">
                <a:solidFill>
                  <a:srgbClr val="F9AF0A"/>
                </a:solidFill>
              </a:rPr>
              <a:t>на </a:t>
            </a:r>
            <a:r>
              <a:rPr sz="2400" spc="-5" dirty="0">
                <a:solidFill>
                  <a:srgbClr val="F9AF0A"/>
                </a:solidFill>
              </a:rPr>
              <a:t>01.06.2022, </a:t>
            </a:r>
            <a:r>
              <a:rPr sz="2400" dirty="0">
                <a:solidFill>
                  <a:srgbClr val="F9AF0A"/>
                </a:solidFill>
              </a:rPr>
              <a:t>млрд</a:t>
            </a:r>
            <a:r>
              <a:rPr sz="2400" spc="-70" dirty="0">
                <a:solidFill>
                  <a:srgbClr val="F9AF0A"/>
                </a:solidFill>
              </a:rPr>
              <a:t> </a:t>
            </a:r>
            <a:r>
              <a:rPr sz="2400" dirty="0">
                <a:solidFill>
                  <a:srgbClr val="F9AF0A"/>
                </a:solidFill>
              </a:rPr>
              <a:t>рублей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5776329" y="2167001"/>
            <a:ext cx="2995295" cy="3559810"/>
            <a:chOff x="4252328" y="2167001"/>
            <a:chExt cx="2995295" cy="3559810"/>
          </a:xfrm>
        </p:grpSpPr>
        <p:sp>
          <p:nvSpPr>
            <p:cNvPr id="4" name="object 4"/>
            <p:cNvSpPr/>
            <p:nvPr/>
          </p:nvSpPr>
          <p:spPr>
            <a:xfrm>
              <a:off x="5059683" y="2866047"/>
              <a:ext cx="802005" cy="2860675"/>
            </a:xfrm>
            <a:custGeom>
              <a:avLst/>
              <a:gdLst/>
              <a:ahLst/>
              <a:cxnLst/>
              <a:rect l="l" t="t" r="r" b="b"/>
              <a:pathLst>
                <a:path w="802004" h="2860675">
                  <a:moveTo>
                    <a:pt x="0" y="2768671"/>
                  </a:moveTo>
                  <a:lnTo>
                    <a:pt x="0" y="2860675"/>
                  </a:lnTo>
                </a:path>
                <a:path w="802004" h="2860675">
                  <a:moveTo>
                    <a:pt x="0" y="1186573"/>
                  </a:moveTo>
                  <a:lnTo>
                    <a:pt x="0" y="2557157"/>
                  </a:lnTo>
                </a:path>
                <a:path w="802004" h="2860675">
                  <a:moveTo>
                    <a:pt x="801628" y="2768671"/>
                  </a:moveTo>
                  <a:lnTo>
                    <a:pt x="801628" y="2860675"/>
                  </a:lnTo>
                </a:path>
                <a:path w="802004" h="2860675">
                  <a:moveTo>
                    <a:pt x="801628" y="0"/>
                  </a:moveTo>
                  <a:lnTo>
                    <a:pt x="801628" y="2557157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57090" y="5423205"/>
              <a:ext cx="1699895" cy="212090"/>
            </a:xfrm>
            <a:custGeom>
              <a:avLst/>
              <a:gdLst/>
              <a:ahLst/>
              <a:cxnLst/>
              <a:rect l="l" t="t" r="r" b="b"/>
              <a:pathLst>
                <a:path w="1699895" h="212089">
                  <a:moveTo>
                    <a:pt x="1699767" y="0"/>
                  </a:moveTo>
                  <a:lnTo>
                    <a:pt x="0" y="0"/>
                  </a:lnTo>
                  <a:lnTo>
                    <a:pt x="0" y="211513"/>
                  </a:lnTo>
                  <a:lnTo>
                    <a:pt x="1699767" y="211513"/>
                  </a:lnTo>
                  <a:lnTo>
                    <a:pt x="1699767" y="0"/>
                  </a:lnTo>
                  <a:close/>
                </a:path>
              </a:pathLst>
            </a:custGeom>
            <a:solidFill>
              <a:srgbClr val="FDE7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57090" y="5027688"/>
              <a:ext cx="664845" cy="212090"/>
            </a:xfrm>
            <a:custGeom>
              <a:avLst/>
              <a:gdLst/>
              <a:ahLst/>
              <a:cxnLst/>
              <a:rect l="l" t="t" r="r" b="b"/>
              <a:pathLst>
                <a:path w="664845" h="212089">
                  <a:moveTo>
                    <a:pt x="664286" y="0"/>
                  </a:moveTo>
                  <a:lnTo>
                    <a:pt x="0" y="0"/>
                  </a:lnTo>
                  <a:lnTo>
                    <a:pt x="0" y="211505"/>
                  </a:lnTo>
                  <a:lnTo>
                    <a:pt x="664286" y="211505"/>
                  </a:lnTo>
                  <a:lnTo>
                    <a:pt x="664286" y="0"/>
                  </a:lnTo>
                  <a:close/>
                </a:path>
              </a:pathLst>
            </a:custGeom>
            <a:solidFill>
              <a:srgbClr val="FCDA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57090" y="4632159"/>
              <a:ext cx="697230" cy="212090"/>
            </a:xfrm>
            <a:custGeom>
              <a:avLst/>
              <a:gdLst/>
              <a:ahLst/>
              <a:cxnLst/>
              <a:rect l="l" t="t" r="r" b="b"/>
              <a:pathLst>
                <a:path w="697229" h="212089">
                  <a:moveTo>
                    <a:pt x="697179" y="0"/>
                  </a:moveTo>
                  <a:lnTo>
                    <a:pt x="0" y="0"/>
                  </a:lnTo>
                  <a:lnTo>
                    <a:pt x="0" y="211505"/>
                  </a:lnTo>
                  <a:lnTo>
                    <a:pt x="697179" y="211505"/>
                  </a:lnTo>
                  <a:lnTo>
                    <a:pt x="697179" y="0"/>
                  </a:lnTo>
                  <a:close/>
                </a:path>
              </a:pathLst>
            </a:custGeom>
            <a:solidFill>
              <a:srgbClr val="FBC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57090" y="4236631"/>
              <a:ext cx="774700" cy="212090"/>
            </a:xfrm>
            <a:custGeom>
              <a:avLst/>
              <a:gdLst/>
              <a:ahLst/>
              <a:cxnLst/>
              <a:rect l="l" t="t" r="r" b="b"/>
              <a:pathLst>
                <a:path w="774700" h="212089">
                  <a:moveTo>
                    <a:pt x="774471" y="0"/>
                  </a:moveTo>
                  <a:lnTo>
                    <a:pt x="0" y="0"/>
                  </a:lnTo>
                  <a:lnTo>
                    <a:pt x="0" y="211518"/>
                  </a:lnTo>
                  <a:lnTo>
                    <a:pt x="774471" y="211518"/>
                  </a:lnTo>
                  <a:lnTo>
                    <a:pt x="774471" y="0"/>
                  </a:lnTo>
                  <a:close/>
                </a:path>
              </a:pathLst>
            </a:custGeom>
            <a:solidFill>
              <a:srgbClr val="FAB7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59683" y="3657092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h="184150">
                  <a:moveTo>
                    <a:pt x="0" y="0"/>
                  </a:moveTo>
                  <a:lnTo>
                    <a:pt x="0" y="18401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57090" y="3841102"/>
              <a:ext cx="904875" cy="212090"/>
            </a:xfrm>
            <a:custGeom>
              <a:avLst/>
              <a:gdLst/>
              <a:ahLst/>
              <a:cxnLst/>
              <a:rect l="l" t="t" r="r" b="b"/>
              <a:pathLst>
                <a:path w="904875" h="212089">
                  <a:moveTo>
                    <a:pt x="904709" y="0"/>
                  </a:moveTo>
                  <a:lnTo>
                    <a:pt x="0" y="0"/>
                  </a:lnTo>
                  <a:lnTo>
                    <a:pt x="0" y="211518"/>
                  </a:lnTo>
                  <a:lnTo>
                    <a:pt x="904709" y="211518"/>
                  </a:lnTo>
                  <a:lnTo>
                    <a:pt x="904709" y="0"/>
                  </a:lnTo>
                  <a:close/>
                </a:path>
              </a:pathLst>
            </a:custGeom>
            <a:solidFill>
              <a:srgbClr val="F0A8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59683" y="3261563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h="184150">
                  <a:moveTo>
                    <a:pt x="0" y="0"/>
                  </a:moveTo>
                  <a:lnTo>
                    <a:pt x="0" y="184023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57090" y="3445586"/>
              <a:ext cx="1005840" cy="212090"/>
            </a:xfrm>
            <a:custGeom>
              <a:avLst/>
              <a:gdLst/>
              <a:ahLst/>
              <a:cxnLst/>
              <a:rect l="l" t="t" r="r" b="b"/>
              <a:pathLst>
                <a:path w="1005839" h="212089">
                  <a:moveTo>
                    <a:pt x="1005255" y="0"/>
                  </a:moveTo>
                  <a:lnTo>
                    <a:pt x="0" y="0"/>
                  </a:lnTo>
                  <a:lnTo>
                    <a:pt x="0" y="211505"/>
                  </a:lnTo>
                  <a:lnTo>
                    <a:pt x="1005255" y="211505"/>
                  </a:lnTo>
                  <a:lnTo>
                    <a:pt x="1005255" y="0"/>
                  </a:lnTo>
                  <a:close/>
                </a:path>
              </a:pathLst>
            </a:custGeom>
            <a:solidFill>
              <a:srgbClr val="FA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59683" y="2866047"/>
              <a:ext cx="0" cy="184150"/>
            </a:xfrm>
            <a:custGeom>
              <a:avLst/>
              <a:gdLst/>
              <a:ahLst/>
              <a:cxnLst/>
              <a:rect l="l" t="t" r="r" b="b"/>
              <a:pathLst>
                <a:path h="184150">
                  <a:moveTo>
                    <a:pt x="0" y="0"/>
                  </a:moveTo>
                  <a:lnTo>
                    <a:pt x="0" y="18401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57090" y="3050057"/>
              <a:ext cx="1166495" cy="212090"/>
            </a:xfrm>
            <a:custGeom>
              <a:avLst/>
              <a:gdLst/>
              <a:ahLst/>
              <a:cxnLst/>
              <a:rect l="l" t="t" r="r" b="b"/>
              <a:pathLst>
                <a:path w="1166495" h="212089">
                  <a:moveTo>
                    <a:pt x="1166253" y="0"/>
                  </a:moveTo>
                  <a:lnTo>
                    <a:pt x="0" y="0"/>
                  </a:lnTo>
                  <a:lnTo>
                    <a:pt x="0" y="211505"/>
                  </a:lnTo>
                  <a:lnTo>
                    <a:pt x="1166253" y="211505"/>
                  </a:lnTo>
                  <a:lnTo>
                    <a:pt x="1166253" y="0"/>
                  </a:lnTo>
                  <a:close/>
                </a:path>
              </a:pathLst>
            </a:custGeom>
            <a:solidFill>
              <a:srgbClr val="D25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59683" y="2470518"/>
              <a:ext cx="802005" cy="184150"/>
            </a:xfrm>
            <a:custGeom>
              <a:avLst/>
              <a:gdLst/>
              <a:ahLst/>
              <a:cxnLst/>
              <a:rect l="l" t="t" r="r" b="b"/>
              <a:pathLst>
                <a:path w="802004" h="184150">
                  <a:moveTo>
                    <a:pt x="0" y="0"/>
                  </a:moveTo>
                  <a:lnTo>
                    <a:pt x="0" y="184010"/>
                  </a:lnTo>
                </a:path>
                <a:path w="802004" h="184150">
                  <a:moveTo>
                    <a:pt x="801628" y="0"/>
                  </a:moveTo>
                  <a:lnTo>
                    <a:pt x="801628" y="18401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57090" y="2654528"/>
              <a:ext cx="1891030" cy="212090"/>
            </a:xfrm>
            <a:custGeom>
              <a:avLst/>
              <a:gdLst/>
              <a:ahLst/>
              <a:cxnLst/>
              <a:rect l="l" t="t" r="r" b="b"/>
              <a:pathLst>
                <a:path w="1891029" h="212089">
                  <a:moveTo>
                    <a:pt x="1890445" y="0"/>
                  </a:moveTo>
                  <a:lnTo>
                    <a:pt x="0" y="0"/>
                  </a:lnTo>
                  <a:lnTo>
                    <a:pt x="0" y="211518"/>
                  </a:lnTo>
                  <a:lnTo>
                    <a:pt x="1890445" y="211518"/>
                  </a:lnTo>
                  <a:lnTo>
                    <a:pt x="1890445" y="0"/>
                  </a:lnTo>
                  <a:close/>
                </a:path>
              </a:pathLst>
            </a:custGeom>
            <a:solidFill>
              <a:srgbClr val="D325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59683" y="2167001"/>
              <a:ext cx="1603375" cy="3559810"/>
            </a:xfrm>
            <a:custGeom>
              <a:avLst/>
              <a:gdLst/>
              <a:ahLst/>
              <a:cxnLst/>
              <a:rect l="l" t="t" r="r" b="b"/>
              <a:pathLst>
                <a:path w="1603375" h="3559810">
                  <a:moveTo>
                    <a:pt x="0" y="0"/>
                  </a:moveTo>
                  <a:lnTo>
                    <a:pt x="0" y="92011"/>
                  </a:lnTo>
                </a:path>
                <a:path w="1603375" h="3559810">
                  <a:moveTo>
                    <a:pt x="801628" y="0"/>
                  </a:moveTo>
                  <a:lnTo>
                    <a:pt x="801628" y="92011"/>
                  </a:lnTo>
                </a:path>
                <a:path w="1603375" h="3559810">
                  <a:moveTo>
                    <a:pt x="1603248" y="303517"/>
                  </a:moveTo>
                  <a:lnTo>
                    <a:pt x="1603248" y="3559722"/>
                  </a:lnTo>
                </a:path>
                <a:path w="1603375" h="3559810">
                  <a:moveTo>
                    <a:pt x="1603248" y="0"/>
                  </a:moveTo>
                  <a:lnTo>
                    <a:pt x="1603248" y="9201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57090" y="2259012"/>
              <a:ext cx="2990850" cy="212090"/>
            </a:xfrm>
            <a:custGeom>
              <a:avLst/>
              <a:gdLst/>
              <a:ahLst/>
              <a:cxnLst/>
              <a:rect l="l" t="t" r="r" b="b"/>
              <a:pathLst>
                <a:path w="2990850" h="212089">
                  <a:moveTo>
                    <a:pt x="2990367" y="0"/>
                  </a:moveTo>
                  <a:lnTo>
                    <a:pt x="0" y="0"/>
                  </a:lnTo>
                  <a:lnTo>
                    <a:pt x="0" y="211505"/>
                  </a:lnTo>
                  <a:lnTo>
                    <a:pt x="2990367" y="211505"/>
                  </a:lnTo>
                  <a:lnTo>
                    <a:pt x="2990367" y="0"/>
                  </a:lnTo>
                  <a:close/>
                </a:path>
              </a:pathLst>
            </a:custGeom>
            <a:solidFill>
              <a:srgbClr val="A91E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57090" y="2167002"/>
              <a:ext cx="0" cy="3559810"/>
            </a:xfrm>
            <a:custGeom>
              <a:avLst/>
              <a:gdLst/>
              <a:ahLst/>
              <a:cxnLst/>
              <a:rect l="l" t="t" r="r" b="b"/>
              <a:pathLst>
                <a:path h="3559810">
                  <a:moveTo>
                    <a:pt x="0" y="3559722"/>
                  </a:moveTo>
                  <a:lnTo>
                    <a:pt x="1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8990222" y="2167001"/>
            <a:ext cx="0" cy="3559810"/>
          </a:xfrm>
          <a:custGeom>
            <a:avLst/>
            <a:gdLst/>
            <a:ahLst/>
            <a:cxnLst/>
            <a:rect l="l" t="t" r="r" b="b"/>
            <a:pathLst>
              <a:path h="3559810">
                <a:moveTo>
                  <a:pt x="0" y="0"/>
                </a:moveTo>
                <a:lnTo>
                  <a:pt x="0" y="3559722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544359" y="5403596"/>
            <a:ext cx="3867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5" dirty="0">
                <a:solidFill>
                  <a:srgbClr val="404040"/>
                </a:solidFill>
                <a:latin typeface="Arial"/>
                <a:cs typeface="Arial"/>
              </a:rPr>
              <a:t>6</a:t>
            </a:r>
            <a:r>
              <a:rPr sz="1200" b="1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30" dirty="0">
                <a:solidFill>
                  <a:srgbClr val="404040"/>
                </a:solidFill>
                <a:latin typeface="Arial"/>
                <a:cs typeface="Arial"/>
              </a:rPr>
              <a:t>356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08877" y="4614164"/>
            <a:ext cx="41529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>
              <a:spcBef>
                <a:spcPts val="100"/>
              </a:spcBef>
            </a:pPr>
            <a:r>
              <a:rPr sz="1200" b="1" spc="-45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1200" b="1" spc="-1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404040"/>
                </a:solidFill>
                <a:latin typeface="Arial"/>
                <a:cs typeface="Arial"/>
              </a:rPr>
              <a:t>607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>
              <a:latin typeface="Arial"/>
              <a:cs typeface="Arial"/>
            </a:endParaRPr>
          </a:p>
          <a:p>
            <a:pPr marL="12700"/>
            <a:r>
              <a:rPr sz="1200" b="1" spc="-45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1200" b="1" spc="-1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404040"/>
                </a:solidFill>
                <a:latin typeface="Arial"/>
                <a:cs typeface="Arial"/>
              </a:rPr>
              <a:t>484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19063" y="4217923"/>
            <a:ext cx="3994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45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1200" b="1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404040"/>
                </a:solidFill>
                <a:latin typeface="Arial"/>
                <a:cs typeface="Arial"/>
              </a:rPr>
              <a:t>896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49301" y="3821683"/>
            <a:ext cx="3905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35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r>
              <a:rPr sz="1200" b="1" spc="-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404040"/>
                </a:solidFill>
                <a:latin typeface="Arial"/>
                <a:cs typeface="Arial"/>
              </a:rPr>
              <a:t>383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49847" y="3425444"/>
            <a:ext cx="3778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35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r>
              <a:rPr sz="1200" b="1" spc="-1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35" dirty="0">
                <a:solidFill>
                  <a:srgbClr val="404040"/>
                </a:solidFill>
                <a:latin typeface="Arial"/>
                <a:cs typeface="Arial"/>
              </a:rPr>
              <a:t>759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10844" y="3032252"/>
            <a:ext cx="3721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25" dirty="0">
                <a:solidFill>
                  <a:srgbClr val="404040"/>
                </a:solidFill>
                <a:latin typeface="Arial"/>
                <a:cs typeface="Arial"/>
              </a:rPr>
              <a:t>4</a:t>
            </a:r>
            <a:r>
              <a:rPr sz="1200" b="1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75" dirty="0">
                <a:solidFill>
                  <a:srgbClr val="404040"/>
                </a:solidFill>
                <a:latin typeface="Arial"/>
                <a:cs typeface="Arial"/>
              </a:rPr>
              <a:t>361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35037" y="2636011"/>
            <a:ext cx="3879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60" dirty="0">
                <a:solidFill>
                  <a:srgbClr val="404040"/>
                </a:solidFill>
                <a:latin typeface="Arial"/>
                <a:cs typeface="Arial"/>
              </a:rPr>
              <a:t>7</a:t>
            </a:r>
            <a:r>
              <a:rPr sz="1200" b="1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404040"/>
                </a:solidFill>
                <a:latin typeface="Arial"/>
                <a:cs typeface="Arial"/>
              </a:rPr>
              <a:t>069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834959" y="2239771"/>
            <a:ext cx="4095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195" dirty="0">
                <a:solidFill>
                  <a:srgbClr val="404040"/>
                </a:solidFill>
                <a:latin typeface="Arial"/>
                <a:cs typeface="Arial"/>
              </a:rPr>
              <a:t>11</a:t>
            </a:r>
            <a:r>
              <a:rPr sz="1200" b="1" spc="-1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200" b="1" spc="-60" dirty="0">
                <a:solidFill>
                  <a:srgbClr val="404040"/>
                </a:solidFill>
                <a:latin typeface="Arial"/>
                <a:cs typeface="Arial"/>
              </a:rPr>
              <a:t>182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29871" y="5796788"/>
            <a:ext cx="102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99442" y="5796788"/>
            <a:ext cx="3689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3</a:t>
            </a:r>
            <a:r>
              <a:rPr sz="1200" spc="-13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000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01726" y="5796788"/>
            <a:ext cx="3689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6</a:t>
            </a:r>
            <a:r>
              <a:rPr sz="1200" spc="-13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000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04010" y="5796788"/>
            <a:ext cx="3689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9</a:t>
            </a:r>
            <a:r>
              <a:rPr sz="1200" spc="-135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000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67774" y="5796788"/>
            <a:ext cx="44513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0" dirty="0">
                <a:solidFill>
                  <a:srgbClr val="595959"/>
                </a:solidFill>
                <a:latin typeface="Trebuchet MS"/>
                <a:cs typeface="Trebuchet MS"/>
              </a:rPr>
              <a:t>12</a:t>
            </a:r>
            <a:r>
              <a:rPr sz="1200" spc="-130" dirty="0">
                <a:solidFill>
                  <a:srgbClr val="595959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000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74029" y="2230628"/>
            <a:ext cx="3312795" cy="34165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8430" algn="r">
              <a:spcBef>
                <a:spcPts val="100"/>
              </a:spcBef>
            </a:pPr>
            <a:r>
              <a:rPr sz="1200" spc="-80" dirty="0">
                <a:solidFill>
                  <a:srgbClr val="595959"/>
                </a:solidFill>
                <a:latin typeface="Arial"/>
                <a:cs typeface="Arial"/>
              </a:rPr>
              <a:t>С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  </a:t>
            </a:r>
            <a:r>
              <a:rPr sz="1200" spc="-55" dirty="0">
                <a:solidFill>
                  <a:srgbClr val="595959"/>
                </a:solidFill>
                <a:latin typeface="Arial"/>
                <a:cs typeface="Arial"/>
              </a:rPr>
              <a:t>обрабатывающие</a:t>
            </a:r>
            <a:r>
              <a:rPr sz="1200" spc="-9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595959"/>
                </a:solidFill>
                <a:latin typeface="Arial"/>
                <a:cs typeface="Arial"/>
              </a:rPr>
              <a:t>производства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>
              <a:latin typeface="Arial"/>
              <a:cs typeface="Arial"/>
            </a:endParaRPr>
          </a:p>
          <a:p>
            <a:pPr marR="154305" algn="r"/>
            <a:r>
              <a:rPr sz="1200" spc="-20" dirty="0">
                <a:solidFill>
                  <a:srgbClr val="595959"/>
                </a:solidFill>
                <a:latin typeface="Arial"/>
                <a:cs typeface="Arial"/>
              </a:rPr>
              <a:t>K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</a:t>
            </a:r>
            <a:r>
              <a:rPr sz="1200" spc="-15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5" dirty="0">
                <a:solidFill>
                  <a:srgbClr val="595959"/>
                </a:solidFill>
                <a:latin typeface="Arial"/>
                <a:cs typeface="Arial"/>
              </a:rPr>
              <a:t>деятельность </a:t>
            </a:r>
            <a:r>
              <a:rPr sz="1200" spc="-60" dirty="0">
                <a:solidFill>
                  <a:srgbClr val="595959"/>
                </a:solidFill>
                <a:latin typeface="Arial"/>
                <a:cs typeface="Arial"/>
              </a:rPr>
              <a:t>финансовая </a:t>
            </a:r>
            <a:r>
              <a:rPr sz="1200" spc="5" dirty="0">
                <a:solidFill>
                  <a:srgbClr val="595959"/>
                </a:solidFill>
                <a:latin typeface="Arial"/>
                <a:cs typeface="Arial"/>
              </a:rPr>
              <a:t>и</a:t>
            </a:r>
            <a:r>
              <a:rPr sz="1200" spc="-18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595959"/>
                </a:solidFill>
                <a:latin typeface="Arial"/>
                <a:cs typeface="Arial"/>
              </a:rPr>
              <a:t>страховая</a:t>
            </a:r>
            <a:endParaRPr sz="1200">
              <a:latin typeface="Arial"/>
              <a:cs typeface="Arial"/>
            </a:endParaRPr>
          </a:p>
          <a:p>
            <a:pPr marL="12700" marR="14604" indent="234315">
              <a:lnSpc>
                <a:spcPct val="216699"/>
              </a:lnSpc>
            </a:pPr>
            <a:r>
              <a:rPr sz="1200" spc="-65" dirty="0">
                <a:solidFill>
                  <a:srgbClr val="595959"/>
                </a:solidFill>
                <a:latin typeface="Arial"/>
                <a:cs typeface="Arial"/>
              </a:rPr>
              <a:t>G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</a:t>
            </a:r>
            <a:r>
              <a:rPr sz="1200" spc="-35" dirty="0">
                <a:solidFill>
                  <a:srgbClr val="595959"/>
                </a:solidFill>
                <a:latin typeface="Arial"/>
                <a:cs typeface="Arial"/>
              </a:rPr>
              <a:t>торговля </a:t>
            </a:r>
            <a:r>
              <a:rPr sz="1200" spc="-40" dirty="0">
                <a:solidFill>
                  <a:srgbClr val="595959"/>
                </a:solidFill>
                <a:latin typeface="Arial"/>
                <a:cs typeface="Arial"/>
              </a:rPr>
              <a:t>оптовая </a:t>
            </a:r>
            <a:r>
              <a:rPr sz="1200" spc="5" dirty="0">
                <a:solidFill>
                  <a:srgbClr val="595959"/>
                </a:solidFill>
                <a:latin typeface="Arial"/>
                <a:cs typeface="Arial"/>
              </a:rPr>
              <a:t>и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95959"/>
                </a:solidFill>
                <a:latin typeface="Arial"/>
                <a:cs typeface="Arial"/>
              </a:rPr>
              <a:t>розничная; </a:t>
            </a:r>
            <a:r>
              <a:rPr sz="1200" spc="-45" dirty="0">
                <a:solidFill>
                  <a:srgbClr val="595959"/>
                </a:solidFill>
                <a:latin typeface="Arial"/>
                <a:cs typeface="Arial"/>
              </a:rPr>
              <a:t>ремонт…  </a:t>
            </a:r>
            <a:r>
              <a:rPr sz="1200" spc="70" dirty="0">
                <a:solidFill>
                  <a:srgbClr val="595959"/>
                </a:solidFill>
                <a:latin typeface="Arial"/>
                <a:cs typeface="Arial"/>
              </a:rPr>
              <a:t>M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</a:t>
            </a:r>
            <a:r>
              <a:rPr sz="1200" spc="-50" dirty="0">
                <a:solidFill>
                  <a:srgbClr val="595959"/>
                </a:solidFill>
                <a:latin typeface="Arial"/>
                <a:cs typeface="Arial"/>
              </a:rPr>
              <a:t>деятельность профессиональная,</a:t>
            </a:r>
            <a:r>
              <a:rPr sz="1200" spc="-2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595959"/>
                </a:solidFill>
                <a:latin typeface="Arial"/>
                <a:cs typeface="Arial"/>
              </a:rPr>
              <a:t>научная</a:t>
            </a:r>
            <a:endParaRPr sz="1200">
              <a:latin typeface="Arial"/>
              <a:cs typeface="Arial"/>
            </a:endParaRPr>
          </a:p>
          <a:p>
            <a:pPr marL="482600" marR="5080" indent="410845">
              <a:lnSpc>
                <a:spcPct val="215000"/>
              </a:lnSpc>
              <a:spcBef>
                <a:spcPts val="25"/>
              </a:spcBef>
            </a:pPr>
            <a:r>
              <a:rPr sz="1200" spc="-10" dirty="0">
                <a:solidFill>
                  <a:srgbClr val="595959"/>
                </a:solidFill>
                <a:latin typeface="Arial"/>
                <a:cs typeface="Arial"/>
              </a:rPr>
              <a:t>L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</a:t>
            </a:r>
            <a:r>
              <a:rPr sz="1200" spc="-50" dirty="0">
                <a:solidFill>
                  <a:srgbClr val="595959"/>
                </a:solidFill>
                <a:latin typeface="Arial"/>
                <a:cs typeface="Arial"/>
              </a:rPr>
              <a:t>деятельность </a:t>
            </a:r>
            <a:r>
              <a:rPr sz="1200" spc="5" dirty="0">
                <a:solidFill>
                  <a:srgbClr val="595959"/>
                </a:solidFill>
                <a:latin typeface="Arial"/>
                <a:cs typeface="Arial"/>
              </a:rPr>
              <a:t>по </a:t>
            </a:r>
            <a:r>
              <a:rPr sz="1200" spc="-40" dirty="0">
                <a:solidFill>
                  <a:srgbClr val="595959"/>
                </a:solidFill>
                <a:latin typeface="Arial"/>
                <a:cs typeface="Arial"/>
              </a:rPr>
              <a:t>операциям </a:t>
            </a:r>
            <a:r>
              <a:rPr sz="1200" spc="-120" dirty="0">
                <a:solidFill>
                  <a:srgbClr val="595959"/>
                </a:solidFill>
                <a:latin typeface="Arial"/>
                <a:cs typeface="Arial"/>
              </a:rPr>
              <a:t>с…  </a:t>
            </a:r>
            <a:r>
              <a:rPr sz="1200" spc="45" dirty="0">
                <a:solidFill>
                  <a:srgbClr val="595959"/>
                </a:solidFill>
                <a:latin typeface="Arial"/>
                <a:cs typeface="Arial"/>
              </a:rPr>
              <a:t>А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</a:t>
            </a:r>
            <a:r>
              <a:rPr sz="1200" spc="-35" dirty="0">
                <a:solidFill>
                  <a:srgbClr val="595959"/>
                </a:solidFill>
                <a:latin typeface="Arial"/>
                <a:cs typeface="Arial"/>
              </a:rPr>
              <a:t>сельское, </a:t>
            </a:r>
            <a:r>
              <a:rPr sz="1200" spc="-30" dirty="0">
                <a:solidFill>
                  <a:srgbClr val="595959"/>
                </a:solidFill>
                <a:latin typeface="Arial"/>
                <a:cs typeface="Arial"/>
              </a:rPr>
              <a:t>лесное </a:t>
            </a:r>
            <a:r>
              <a:rPr sz="1200" spc="-25" dirty="0">
                <a:solidFill>
                  <a:srgbClr val="595959"/>
                </a:solidFill>
                <a:latin typeface="Arial"/>
                <a:cs typeface="Arial"/>
              </a:rPr>
              <a:t>хозяйство,</a:t>
            </a:r>
            <a:r>
              <a:rPr sz="1200" spc="-204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595959"/>
                </a:solidFill>
                <a:latin typeface="Arial"/>
                <a:cs typeface="Arial"/>
              </a:rPr>
              <a:t>охота,…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R="139065" algn="r"/>
            <a:r>
              <a:rPr sz="1200" spc="-60" dirty="0">
                <a:solidFill>
                  <a:srgbClr val="595959"/>
                </a:solidFill>
                <a:latin typeface="Arial"/>
                <a:cs typeface="Arial"/>
              </a:rPr>
              <a:t>B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  </a:t>
            </a:r>
            <a:r>
              <a:rPr sz="1200" spc="-60" dirty="0">
                <a:solidFill>
                  <a:srgbClr val="595959"/>
                </a:solidFill>
                <a:latin typeface="Arial"/>
                <a:cs typeface="Arial"/>
              </a:rPr>
              <a:t>добыча </a:t>
            </a:r>
            <a:r>
              <a:rPr sz="1200" spc="-25" dirty="0">
                <a:solidFill>
                  <a:srgbClr val="595959"/>
                </a:solidFill>
                <a:latin typeface="Arial"/>
                <a:cs typeface="Arial"/>
              </a:rPr>
              <a:t>полезных</a:t>
            </a:r>
            <a:r>
              <a:rPr sz="1200" spc="-16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595959"/>
                </a:solidFill>
                <a:latin typeface="Arial"/>
                <a:cs typeface="Arial"/>
              </a:rPr>
              <a:t>ископаемых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R="138430" algn="r">
              <a:spcBef>
                <a:spcPts val="5"/>
              </a:spcBef>
            </a:pPr>
            <a:r>
              <a:rPr sz="1200" spc="-85" dirty="0">
                <a:solidFill>
                  <a:srgbClr val="595959"/>
                </a:solidFill>
                <a:latin typeface="Arial"/>
                <a:cs typeface="Arial"/>
              </a:rPr>
              <a:t>F </a:t>
            </a:r>
            <a:r>
              <a:rPr sz="1200" spc="-240" dirty="0">
                <a:solidFill>
                  <a:srgbClr val="595959"/>
                </a:solidFill>
                <a:latin typeface="Arial"/>
                <a:cs typeface="Arial"/>
              </a:rPr>
              <a:t>— </a:t>
            </a:r>
            <a:r>
              <a:rPr sz="1200" spc="-2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595959"/>
                </a:solidFill>
                <a:latin typeface="Arial"/>
                <a:cs typeface="Arial"/>
              </a:rPr>
              <a:t>строительство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R="138430" algn="r"/>
            <a:r>
              <a:rPr sz="1200" spc="15" dirty="0">
                <a:solidFill>
                  <a:srgbClr val="595959"/>
                </a:solidFill>
                <a:latin typeface="Arial"/>
                <a:cs typeface="Arial"/>
              </a:rPr>
              <a:t>Пр</a:t>
            </a:r>
            <a:r>
              <a:rPr sz="1200" spc="5" dirty="0">
                <a:solidFill>
                  <a:srgbClr val="595959"/>
                </a:solidFill>
                <a:latin typeface="Arial"/>
                <a:cs typeface="Arial"/>
              </a:rPr>
              <a:t>о</a:t>
            </a:r>
            <a:r>
              <a:rPr sz="1200" spc="-55" dirty="0">
                <a:solidFill>
                  <a:srgbClr val="595959"/>
                </a:solidFill>
                <a:latin typeface="Arial"/>
                <a:cs typeface="Arial"/>
              </a:rPr>
              <a:t>ч</a:t>
            </a:r>
            <a:r>
              <a:rPr sz="1200" spc="-50" dirty="0">
                <a:solidFill>
                  <a:srgbClr val="595959"/>
                </a:solidFill>
                <a:latin typeface="Arial"/>
                <a:cs typeface="Arial"/>
              </a:rPr>
              <a:t>е</a:t>
            </a:r>
            <a:r>
              <a:rPr sz="1200" spc="-45" dirty="0">
                <a:solidFill>
                  <a:srgbClr val="595959"/>
                </a:solidFill>
                <a:latin typeface="Arial"/>
                <a:cs typeface="Arial"/>
              </a:rPr>
              <a:t>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856015" y="6218427"/>
            <a:ext cx="9112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25" dirty="0">
                <a:latin typeface="Arial"/>
                <a:cs typeface="Arial"/>
              </a:rPr>
              <a:t>Данные </a:t>
            </a:r>
            <a:r>
              <a:rPr sz="1000" spc="50" dirty="0">
                <a:latin typeface="Arial"/>
                <a:cs typeface="Arial"/>
              </a:rPr>
              <a:t>ЦФ</a:t>
            </a:r>
            <a:r>
              <a:rPr sz="1000" spc="-1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РФ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5855" y="1250188"/>
            <a:ext cx="4886960" cy="7489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pc="-5" dirty="0"/>
              <a:t>Анализ цен продажи дебиторской  задолженности</a:t>
            </a:r>
            <a:r>
              <a:rPr spc="-25" dirty="0"/>
              <a:t> </a:t>
            </a:r>
            <a:r>
              <a:rPr spc="-5" dirty="0"/>
              <a:t>должника</a:t>
            </a:r>
          </a:p>
          <a:p>
            <a:pPr algn="ctr">
              <a:lnSpc>
                <a:spcPts val="1895"/>
              </a:lnSpc>
            </a:pPr>
            <a:r>
              <a:rPr dirty="0"/>
              <a:t>по </a:t>
            </a:r>
            <a:r>
              <a:rPr spc="-5" dirty="0"/>
              <a:t>результатам</a:t>
            </a:r>
            <a:r>
              <a:rPr spc="-15" dirty="0"/>
              <a:t> </a:t>
            </a:r>
            <a:r>
              <a:rPr spc="-5" dirty="0"/>
              <a:t>состоявшихся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09060" y="1987803"/>
            <a:ext cx="7366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b="1" dirty="0">
                <a:solidFill>
                  <a:srgbClr val="FFC000"/>
                </a:solidFill>
                <a:latin typeface="Tahoma"/>
                <a:cs typeface="Tahoma"/>
              </a:rPr>
              <a:t>торгов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32559" y="5840190"/>
            <a:ext cx="2064385" cy="63881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spcBef>
                <a:spcPts val="745"/>
              </a:spcBef>
              <a:tabLst>
                <a:tab pos="751840" algn="l"/>
                <a:tab pos="1379855" algn="l"/>
              </a:tabLst>
            </a:pPr>
            <a:r>
              <a:rPr sz="1100" spc="-35" dirty="0">
                <a:solidFill>
                  <a:srgbClr val="171512"/>
                </a:solidFill>
                <a:latin typeface="Arial"/>
                <a:cs typeface="Arial"/>
              </a:rPr>
              <a:t>10-30	</a:t>
            </a:r>
            <a:r>
              <a:rPr sz="1100" spc="-5" dirty="0">
                <a:solidFill>
                  <a:srgbClr val="171512"/>
                </a:solidFill>
                <a:latin typeface="Arial"/>
                <a:cs typeface="Arial"/>
              </a:rPr>
              <a:t>30-50	</a:t>
            </a:r>
            <a:r>
              <a:rPr sz="1100" spc="-25" dirty="0">
                <a:solidFill>
                  <a:srgbClr val="171512"/>
                </a:solidFill>
                <a:latin typeface="Arial"/>
                <a:cs typeface="Arial"/>
              </a:rPr>
              <a:t>50 </a:t>
            </a:r>
            <a:r>
              <a:rPr sz="1100" spc="5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1100" spc="-16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100" spc="-30" dirty="0">
                <a:solidFill>
                  <a:srgbClr val="171512"/>
                </a:solidFill>
                <a:latin typeface="Arial"/>
                <a:cs typeface="Arial"/>
              </a:rPr>
              <a:t>более</a:t>
            </a:r>
            <a:endParaRPr sz="1100">
              <a:latin typeface="Arial"/>
              <a:cs typeface="Arial"/>
            </a:endParaRPr>
          </a:p>
          <a:p>
            <a:pPr marL="273685">
              <a:spcBef>
                <a:spcPts val="940"/>
              </a:spcBef>
            </a:pPr>
            <a:r>
              <a:rPr sz="1600" spc="-60" dirty="0">
                <a:latin typeface="Trebuchet MS"/>
                <a:cs typeface="Trebuchet MS"/>
              </a:rPr>
              <a:t>Данные</a:t>
            </a:r>
            <a:r>
              <a:rPr sz="1600" spc="-155" dirty="0">
                <a:latin typeface="Trebuchet MS"/>
                <a:cs typeface="Trebuchet MS"/>
              </a:rPr>
              <a:t> </a:t>
            </a:r>
            <a:r>
              <a:rPr sz="1600" spc="-80" dirty="0">
                <a:latin typeface="Trebuchet MS"/>
                <a:cs typeface="Trebuchet MS"/>
              </a:rPr>
              <a:t>Федресурса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23202" y="1250187"/>
            <a:ext cx="28251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2019" marR="5080" indent="-909955">
              <a:spcBef>
                <a:spcPts val="100"/>
              </a:spcBef>
            </a:pPr>
            <a:r>
              <a:rPr sz="1600" b="1" spc="-5" dirty="0">
                <a:solidFill>
                  <a:srgbClr val="FFC000"/>
                </a:solidFill>
                <a:latin typeface="Tahoma"/>
                <a:cs typeface="Tahoma"/>
              </a:rPr>
              <a:t>Значения коэффициентов  дисконта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49299" y="3488918"/>
            <a:ext cx="3402965" cy="2274570"/>
            <a:chOff x="825298" y="3488918"/>
            <a:chExt cx="3402965" cy="2274570"/>
          </a:xfrm>
        </p:grpSpPr>
        <p:sp>
          <p:nvSpPr>
            <p:cNvPr id="7" name="object 7"/>
            <p:cNvSpPr/>
            <p:nvPr/>
          </p:nvSpPr>
          <p:spPr>
            <a:xfrm>
              <a:off x="825298" y="3947163"/>
              <a:ext cx="1267460" cy="1359535"/>
            </a:xfrm>
            <a:custGeom>
              <a:avLst/>
              <a:gdLst/>
              <a:ahLst/>
              <a:cxnLst/>
              <a:rect l="l" t="t" r="r" b="b"/>
              <a:pathLst>
                <a:path w="1267460" h="1359535">
                  <a:moveTo>
                    <a:pt x="0" y="1359408"/>
                  </a:moveTo>
                  <a:lnTo>
                    <a:pt x="699895" y="1359408"/>
                  </a:lnTo>
                </a:path>
                <a:path w="1267460" h="1359535">
                  <a:moveTo>
                    <a:pt x="1001571" y="1359408"/>
                  </a:moveTo>
                  <a:lnTo>
                    <a:pt x="1267052" y="1359408"/>
                  </a:lnTo>
                </a:path>
                <a:path w="1267460" h="1359535">
                  <a:moveTo>
                    <a:pt x="0" y="905258"/>
                  </a:moveTo>
                  <a:lnTo>
                    <a:pt x="699895" y="905258"/>
                  </a:lnTo>
                </a:path>
                <a:path w="1267460" h="1359535">
                  <a:moveTo>
                    <a:pt x="1001571" y="905258"/>
                  </a:moveTo>
                  <a:lnTo>
                    <a:pt x="1267052" y="905258"/>
                  </a:lnTo>
                </a:path>
                <a:path w="1267460" h="1359535">
                  <a:moveTo>
                    <a:pt x="0" y="451104"/>
                  </a:moveTo>
                  <a:lnTo>
                    <a:pt x="699895" y="451104"/>
                  </a:lnTo>
                </a:path>
                <a:path w="1267460" h="1359535">
                  <a:moveTo>
                    <a:pt x="1001571" y="451104"/>
                  </a:moveTo>
                  <a:lnTo>
                    <a:pt x="1267052" y="451104"/>
                  </a:lnTo>
                </a:path>
                <a:path w="1267460" h="1359535">
                  <a:moveTo>
                    <a:pt x="0" y="0"/>
                  </a:moveTo>
                  <a:lnTo>
                    <a:pt x="126705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5193" y="3976827"/>
              <a:ext cx="302260" cy="1781810"/>
            </a:xfrm>
            <a:custGeom>
              <a:avLst/>
              <a:gdLst/>
              <a:ahLst/>
              <a:cxnLst/>
              <a:rect l="l" t="t" r="r" b="b"/>
              <a:pathLst>
                <a:path w="302260" h="1781810">
                  <a:moveTo>
                    <a:pt x="301675" y="0"/>
                  </a:moveTo>
                  <a:lnTo>
                    <a:pt x="0" y="0"/>
                  </a:lnTo>
                  <a:lnTo>
                    <a:pt x="0" y="1781630"/>
                  </a:lnTo>
                  <a:lnTo>
                    <a:pt x="301675" y="1781630"/>
                  </a:lnTo>
                  <a:lnTo>
                    <a:pt x="301675" y="0"/>
                  </a:lnTo>
                  <a:close/>
                </a:path>
              </a:pathLst>
            </a:custGeom>
            <a:solidFill>
              <a:srgbClr val="F94F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94026" y="3947163"/>
              <a:ext cx="1834514" cy="1359535"/>
            </a:xfrm>
            <a:custGeom>
              <a:avLst/>
              <a:gdLst/>
              <a:ahLst/>
              <a:cxnLst/>
              <a:rect l="l" t="t" r="r" b="b"/>
              <a:pathLst>
                <a:path w="1834514" h="1359535">
                  <a:moveTo>
                    <a:pt x="0" y="1359408"/>
                  </a:moveTo>
                  <a:lnTo>
                    <a:pt x="265480" y="1359408"/>
                  </a:lnTo>
                </a:path>
                <a:path w="1834514" h="1359535">
                  <a:moveTo>
                    <a:pt x="0" y="905258"/>
                  </a:moveTo>
                  <a:lnTo>
                    <a:pt x="265480" y="905258"/>
                  </a:lnTo>
                </a:path>
                <a:path w="1834514" h="1359535">
                  <a:moveTo>
                    <a:pt x="0" y="451104"/>
                  </a:moveTo>
                  <a:lnTo>
                    <a:pt x="265480" y="451104"/>
                  </a:lnTo>
                </a:path>
                <a:path w="1834514" h="1359535">
                  <a:moveTo>
                    <a:pt x="0" y="0"/>
                  </a:moveTo>
                  <a:lnTo>
                    <a:pt x="183420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5298" y="3493680"/>
              <a:ext cx="3402965" cy="0"/>
            </a:xfrm>
            <a:custGeom>
              <a:avLst/>
              <a:gdLst/>
              <a:ahLst/>
              <a:cxnLst/>
              <a:rect l="l" t="t" r="r" b="b"/>
              <a:pathLst>
                <a:path w="3402965">
                  <a:moveTo>
                    <a:pt x="0" y="0"/>
                  </a:moveTo>
                  <a:lnTo>
                    <a:pt x="3402931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92350" y="3523881"/>
              <a:ext cx="302260" cy="2235200"/>
            </a:xfrm>
            <a:custGeom>
              <a:avLst/>
              <a:gdLst/>
              <a:ahLst/>
              <a:cxnLst/>
              <a:rect l="l" t="t" r="r" b="b"/>
              <a:pathLst>
                <a:path w="302260" h="2235200">
                  <a:moveTo>
                    <a:pt x="301675" y="0"/>
                  </a:moveTo>
                  <a:lnTo>
                    <a:pt x="0" y="0"/>
                  </a:lnTo>
                  <a:lnTo>
                    <a:pt x="0" y="2234576"/>
                  </a:lnTo>
                  <a:lnTo>
                    <a:pt x="301675" y="2234576"/>
                  </a:lnTo>
                  <a:lnTo>
                    <a:pt x="301675" y="0"/>
                  </a:lnTo>
                  <a:close/>
                </a:path>
              </a:pathLst>
            </a:custGeom>
            <a:solidFill>
              <a:srgbClr val="FE7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61182" y="4398267"/>
              <a:ext cx="1267460" cy="454659"/>
            </a:xfrm>
            <a:custGeom>
              <a:avLst/>
              <a:gdLst/>
              <a:ahLst/>
              <a:cxnLst/>
              <a:rect l="l" t="t" r="r" b="b"/>
              <a:pathLst>
                <a:path w="1267460" h="454660">
                  <a:moveTo>
                    <a:pt x="0" y="454154"/>
                  </a:moveTo>
                  <a:lnTo>
                    <a:pt x="1267047" y="454154"/>
                  </a:lnTo>
                </a:path>
                <a:path w="1267460" h="454660">
                  <a:moveTo>
                    <a:pt x="0" y="0"/>
                  </a:moveTo>
                  <a:lnTo>
                    <a:pt x="126704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59507" y="4127817"/>
              <a:ext cx="302260" cy="1630680"/>
            </a:xfrm>
            <a:custGeom>
              <a:avLst/>
              <a:gdLst/>
              <a:ahLst/>
              <a:cxnLst/>
              <a:rect l="l" t="t" r="r" b="b"/>
              <a:pathLst>
                <a:path w="302260" h="1630679">
                  <a:moveTo>
                    <a:pt x="301675" y="0"/>
                  </a:moveTo>
                  <a:lnTo>
                    <a:pt x="0" y="0"/>
                  </a:lnTo>
                  <a:lnTo>
                    <a:pt x="0" y="1630640"/>
                  </a:lnTo>
                  <a:lnTo>
                    <a:pt x="301675" y="1630640"/>
                  </a:lnTo>
                  <a:lnTo>
                    <a:pt x="301675" y="0"/>
                  </a:lnTo>
                  <a:close/>
                </a:path>
              </a:pathLst>
            </a:custGeom>
            <a:solidFill>
              <a:srgbClr val="FFAA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26663" y="5396090"/>
              <a:ext cx="302260" cy="362585"/>
            </a:xfrm>
            <a:custGeom>
              <a:avLst/>
              <a:gdLst/>
              <a:ahLst/>
              <a:cxnLst/>
              <a:rect l="l" t="t" r="r" b="b"/>
              <a:pathLst>
                <a:path w="302260" h="362585">
                  <a:moveTo>
                    <a:pt x="301675" y="0"/>
                  </a:moveTo>
                  <a:lnTo>
                    <a:pt x="0" y="0"/>
                  </a:lnTo>
                  <a:lnTo>
                    <a:pt x="0" y="362367"/>
                  </a:lnTo>
                  <a:lnTo>
                    <a:pt x="301675" y="362367"/>
                  </a:lnTo>
                  <a:lnTo>
                    <a:pt x="301675" y="0"/>
                  </a:lnTo>
                  <a:close/>
                </a:path>
              </a:pathLst>
            </a:custGeom>
            <a:solidFill>
              <a:srgbClr val="FFD6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93807" y="5607472"/>
              <a:ext cx="302260" cy="151130"/>
            </a:xfrm>
            <a:custGeom>
              <a:avLst/>
              <a:gdLst/>
              <a:ahLst/>
              <a:cxnLst/>
              <a:rect l="l" t="t" r="r" b="b"/>
              <a:pathLst>
                <a:path w="302260" h="151129">
                  <a:moveTo>
                    <a:pt x="301688" y="0"/>
                  </a:moveTo>
                  <a:lnTo>
                    <a:pt x="0" y="0"/>
                  </a:lnTo>
                  <a:lnTo>
                    <a:pt x="0" y="150985"/>
                  </a:lnTo>
                  <a:lnTo>
                    <a:pt x="301688" y="150985"/>
                  </a:lnTo>
                  <a:lnTo>
                    <a:pt x="301688" y="0"/>
                  </a:lnTo>
                  <a:close/>
                </a:path>
              </a:pathLst>
            </a:custGeom>
            <a:solidFill>
              <a:srgbClr val="FFE2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58035" y="5516879"/>
              <a:ext cx="302260" cy="241935"/>
            </a:xfrm>
            <a:custGeom>
              <a:avLst/>
              <a:gdLst/>
              <a:ahLst/>
              <a:cxnLst/>
              <a:rect l="l" t="t" r="r" b="b"/>
              <a:pathLst>
                <a:path w="302259" h="241935">
                  <a:moveTo>
                    <a:pt x="301679" y="0"/>
                  </a:moveTo>
                  <a:lnTo>
                    <a:pt x="0" y="0"/>
                  </a:lnTo>
                  <a:lnTo>
                    <a:pt x="0" y="241578"/>
                  </a:lnTo>
                  <a:lnTo>
                    <a:pt x="301679" y="241578"/>
                  </a:lnTo>
                  <a:lnTo>
                    <a:pt x="301679" y="0"/>
                  </a:lnTo>
                  <a:close/>
                </a:path>
              </a:pathLst>
            </a:custGeom>
            <a:solidFill>
              <a:srgbClr val="E528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25298" y="5758458"/>
              <a:ext cx="3402965" cy="0"/>
            </a:xfrm>
            <a:custGeom>
              <a:avLst/>
              <a:gdLst/>
              <a:ahLst/>
              <a:cxnLst/>
              <a:rect l="l" t="t" r="r" b="b"/>
              <a:pathLst>
                <a:path w="3402965">
                  <a:moveTo>
                    <a:pt x="0" y="0"/>
                  </a:moveTo>
                  <a:lnTo>
                    <a:pt x="3402931" y="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585600" y="5277104"/>
            <a:ext cx="946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40" dirty="0">
                <a:solidFill>
                  <a:srgbClr val="100D0B"/>
                </a:solidFill>
                <a:latin typeface="Arial"/>
                <a:cs typeface="Arial"/>
              </a:rPr>
              <a:t>8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26118" y="3737865"/>
            <a:ext cx="1479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20" dirty="0">
                <a:solidFill>
                  <a:srgbClr val="100D0B"/>
                </a:solidFill>
                <a:latin typeface="Arial"/>
                <a:cs typeface="Arial"/>
              </a:rPr>
              <a:t>59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92195" y="3286760"/>
            <a:ext cx="1504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solidFill>
                  <a:srgbClr val="100D0B"/>
                </a:solidFill>
                <a:latin typeface="Arial"/>
                <a:cs typeface="Arial"/>
              </a:rPr>
              <a:t>74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59225" y="3890265"/>
            <a:ext cx="1504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10" dirty="0">
                <a:solidFill>
                  <a:srgbClr val="100D0B"/>
                </a:solidFill>
                <a:latin typeface="Arial"/>
                <a:cs typeface="Arial"/>
              </a:rPr>
              <a:t>54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72482" y="5158233"/>
            <a:ext cx="12928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75920" algn="l"/>
                <a:tab pos="1279525" algn="l"/>
              </a:tabLst>
            </a:pPr>
            <a:r>
              <a:rPr sz="900" b="1" u="sng" spc="-70" dirty="0">
                <a:solidFill>
                  <a:srgbClr val="100D0B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 	</a:t>
            </a:r>
            <a:r>
              <a:rPr sz="900" b="1" u="sng" spc="-90" dirty="0">
                <a:solidFill>
                  <a:srgbClr val="100D0B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12	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26672" y="5368545"/>
            <a:ext cx="8445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40" dirty="0">
                <a:solidFill>
                  <a:srgbClr val="100D0B"/>
                </a:solidFill>
                <a:latin typeface="Arial"/>
                <a:cs typeface="Arial"/>
              </a:rPr>
              <a:t>5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72652" y="5664201"/>
            <a:ext cx="838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20" dirty="0">
                <a:solidFill>
                  <a:srgbClr val="595959"/>
                </a:solidFill>
                <a:latin typeface="Trebuchet MS"/>
                <a:cs typeface="Trebuchet MS"/>
              </a:rPr>
              <a:t>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14741" y="5213097"/>
            <a:ext cx="1530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595959"/>
                </a:solidFill>
                <a:latin typeface="Trebuchet MS"/>
                <a:cs typeface="Trebuchet MS"/>
              </a:rPr>
              <a:t>15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14741" y="4758945"/>
            <a:ext cx="1530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595959"/>
                </a:solidFill>
                <a:latin typeface="Trebuchet MS"/>
                <a:cs typeface="Trebuchet MS"/>
              </a:rPr>
              <a:t>30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14741" y="4307841"/>
            <a:ext cx="1530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595959"/>
                </a:solidFill>
                <a:latin typeface="Trebuchet MS"/>
                <a:cs typeface="Trebuchet MS"/>
              </a:rPr>
              <a:t>45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14741" y="3853689"/>
            <a:ext cx="1530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595959"/>
                </a:solidFill>
                <a:latin typeface="Trebuchet MS"/>
                <a:cs typeface="Trebuchet MS"/>
              </a:rPr>
              <a:t>60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14741" y="3399536"/>
            <a:ext cx="1530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20" dirty="0">
                <a:solidFill>
                  <a:srgbClr val="595959"/>
                </a:solidFill>
                <a:latin typeface="Trebuchet MS"/>
                <a:cs typeface="Trebuchet MS"/>
              </a:rPr>
              <a:t>75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84909" y="5780533"/>
            <a:ext cx="1058545" cy="31547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5080" algn="r">
              <a:spcBef>
                <a:spcPts val="340"/>
              </a:spcBef>
            </a:pPr>
            <a:r>
              <a:rPr sz="800" spc="-20" dirty="0">
                <a:solidFill>
                  <a:srgbClr val="595959"/>
                </a:solidFill>
                <a:latin typeface="Arial"/>
                <a:cs typeface="Arial"/>
              </a:rPr>
              <a:t>до </a:t>
            </a:r>
            <a:r>
              <a:rPr sz="800" spc="-45" dirty="0">
                <a:solidFill>
                  <a:srgbClr val="595959"/>
                </a:solidFill>
                <a:latin typeface="Arial"/>
                <a:cs typeface="Arial"/>
              </a:rPr>
              <a:t>100 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тыс </a:t>
            </a:r>
            <a:r>
              <a:rPr sz="800" spc="-5" dirty="0">
                <a:solidFill>
                  <a:srgbClr val="595959"/>
                </a:solidFill>
                <a:latin typeface="Arial"/>
                <a:cs typeface="Arial"/>
              </a:rPr>
              <a:t>от </a:t>
            </a:r>
            <a:r>
              <a:rPr sz="800" spc="-50" dirty="0">
                <a:solidFill>
                  <a:srgbClr val="595959"/>
                </a:solidFill>
                <a:latin typeface="Arial"/>
                <a:cs typeface="Arial"/>
              </a:rPr>
              <a:t>100</a:t>
            </a:r>
            <a:r>
              <a:rPr sz="800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тыс</a:t>
            </a:r>
            <a:endParaRPr sz="800">
              <a:latin typeface="Arial"/>
              <a:cs typeface="Arial"/>
            </a:endParaRPr>
          </a:p>
          <a:p>
            <a:pPr marR="49530" algn="r">
              <a:spcBef>
                <a:spcPts val="240"/>
              </a:spcBef>
            </a:pPr>
            <a:r>
              <a:rPr sz="800" spc="-20" dirty="0">
                <a:solidFill>
                  <a:srgbClr val="595959"/>
                </a:solidFill>
                <a:latin typeface="Arial"/>
                <a:cs typeface="Arial"/>
              </a:rPr>
              <a:t>до </a:t>
            </a:r>
            <a:r>
              <a:rPr sz="800" spc="-145" dirty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r>
              <a:rPr sz="800" spc="-15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млн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06801" y="5780533"/>
            <a:ext cx="2130425" cy="31547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R="5080" algn="r">
              <a:spcBef>
                <a:spcPts val="340"/>
              </a:spcBef>
              <a:tabLst>
                <a:tab pos="1770380" algn="l"/>
              </a:tabLst>
            </a:pPr>
            <a:r>
              <a:rPr sz="800" spc="-5" dirty="0">
                <a:solidFill>
                  <a:srgbClr val="595959"/>
                </a:solidFill>
                <a:latin typeface="Arial"/>
                <a:cs typeface="Arial"/>
              </a:rPr>
              <a:t>от </a:t>
            </a:r>
            <a:r>
              <a:rPr sz="800" spc="-145" dirty="0">
                <a:solidFill>
                  <a:srgbClr val="595959"/>
                </a:solidFill>
                <a:latin typeface="Arial"/>
                <a:cs typeface="Arial"/>
              </a:rPr>
              <a:t>1   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млн </a:t>
            </a:r>
            <a:r>
              <a:rPr sz="800" spc="-20" dirty="0">
                <a:solidFill>
                  <a:srgbClr val="595959"/>
                </a:solidFill>
                <a:latin typeface="Arial"/>
                <a:cs typeface="Arial"/>
              </a:rPr>
              <a:t>до </a:t>
            </a:r>
            <a:r>
              <a:rPr sz="800" spc="-5" dirty="0">
                <a:solidFill>
                  <a:srgbClr val="595959"/>
                </a:solidFill>
                <a:latin typeface="Arial"/>
                <a:cs typeface="Arial"/>
              </a:rPr>
              <a:t>от </a:t>
            </a:r>
            <a:r>
              <a:rPr sz="800" spc="-75" dirty="0">
                <a:solidFill>
                  <a:srgbClr val="595959"/>
                </a:solidFill>
                <a:latin typeface="Arial"/>
                <a:cs typeface="Arial"/>
              </a:rPr>
              <a:t>10 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млн </a:t>
            </a:r>
            <a:r>
              <a:rPr sz="800" spc="-20" dirty="0">
                <a:solidFill>
                  <a:srgbClr val="595959"/>
                </a:solidFill>
                <a:latin typeface="Arial"/>
                <a:cs typeface="Arial"/>
              </a:rPr>
              <a:t>до   </a:t>
            </a:r>
            <a:r>
              <a:rPr sz="800" spc="-5" dirty="0">
                <a:solidFill>
                  <a:srgbClr val="595959"/>
                </a:solidFill>
                <a:latin typeface="Arial"/>
                <a:cs typeface="Arial"/>
              </a:rPr>
              <a:t>от</a:t>
            </a:r>
            <a:r>
              <a:rPr sz="800" spc="-16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595959"/>
                </a:solidFill>
                <a:latin typeface="Arial"/>
                <a:cs typeface="Arial"/>
              </a:rPr>
              <a:t>100</a:t>
            </a:r>
            <a:r>
              <a:rPr sz="800" spc="-4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млн	</a:t>
            </a:r>
            <a:r>
              <a:rPr sz="800" spc="-25" dirty="0">
                <a:solidFill>
                  <a:srgbClr val="595959"/>
                </a:solidFill>
                <a:latin typeface="Arial"/>
                <a:cs typeface="Arial"/>
              </a:rPr>
              <a:t>более</a:t>
            </a:r>
            <a:r>
              <a:rPr sz="800" spc="-13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145" dirty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  <a:p>
            <a:pPr marR="57785" algn="r">
              <a:spcBef>
                <a:spcPts val="240"/>
              </a:spcBef>
              <a:tabLst>
                <a:tab pos="526415" algn="l"/>
                <a:tab pos="1067435" algn="l"/>
                <a:tab pos="1721485" algn="l"/>
              </a:tabLst>
            </a:pPr>
            <a:r>
              <a:rPr sz="800" spc="-150" dirty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r>
              <a:rPr sz="800" spc="5" dirty="0">
                <a:solidFill>
                  <a:srgbClr val="595959"/>
                </a:solidFill>
                <a:latin typeface="Arial"/>
                <a:cs typeface="Arial"/>
              </a:rPr>
              <a:t>0</a:t>
            </a:r>
            <a:r>
              <a:rPr sz="800" spc="-4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595959"/>
                </a:solidFill>
                <a:latin typeface="Arial"/>
                <a:cs typeface="Arial"/>
              </a:rPr>
              <a:t>мл</a:t>
            </a:r>
            <a:r>
              <a:rPr sz="800" dirty="0">
                <a:solidFill>
                  <a:srgbClr val="595959"/>
                </a:solidFill>
                <a:latin typeface="Arial"/>
                <a:cs typeface="Arial"/>
              </a:rPr>
              <a:t>н	</a:t>
            </a:r>
            <a:r>
              <a:rPr sz="800" spc="-150" dirty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r>
              <a:rPr sz="800" dirty="0">
                <a:solidFill>
                  <a:srgbClr val="595959"/>
                </a:solidFill>
                <a:latin typeface="Arial"/>
                <a:cs typeface="Arial"/>
              </a:rPr>
              <a:t>0</a:t>
            </a:r>
            <a:r>
              <a:rPr sz="800" spc="5" dirty="0">
                <a:solidFill>
                  <a:srgbClr val="595959"/>
                </a:solidFill>
                <a:latin typeface="Arial"/>
                <a:cs typeface="Arial"/>
              </a:rPr>
              <a:t>0</a:t>
            </a:r>
            <a:r>
              <a:rPr sz="800" spc="-4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595959"/>
                </a:solidFill>
                <a:latin typeface="Arial"/>
                <a:cs typeface="Arial"/>
              </a:rPr>
              <a:t>мл</a:t>
            </a:r>
            <a:r>
              <a:rPr sz="800" dirty="0">
                <a:solidFill>
                  <a:srgbClr val="595959"/>
                </a:solidFill>
                <a:latin typeface="Arial"/>
                <a:cs typeface="Arial"/>
              </a:rPr>
              <a:t>н	</a:t>
            </a:r>
            <a:r>
              <a:rPr sz="800" spc="-45" dirty="0">
                <a:solidFill>
                  <a:srgbClr val="595959"/>
                </a:solidFill>
                <a:latin typeface="Arial"/>
                <a:cs typeface="Arial"/>
              </a:rPr>
              <a:t>д</a:t>
            </a:r>
            <a:r>
              <a:rPr sz="800" spc="5" dirty="0">
                <a:solidFill>
                  <a:srgbClr val="595959"/>
                </a:solidFill>
                <a:latin typeface="Arial"/>
                <a:cs typeface="Arial"/>
              </a:rPr>
              <a:t>о</a:t>
            </a:r>
            <a:r>
              <a:rPr sz="800" spc="-4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145" dirty="0">
                <a:solidFill>
                  <a:srgbClr val="595959"/>
                </a:solidFill>
                <a:latin typeface="Arial"/>
                <a:cs typeface="Arial"/>
              </a:rPr>
              <a:t>1</a:t>
            </a:r>
            <a:r>
              <a:rPr sz="800" spc="-4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595959"/>
                </a:solidFill>
                <a:latin typeface="Arial"/>
                <a:cs typeface="Arial"/>
              </a:rPr>
              <a:t>мл</a:t>
            </a:r>
            <a:r>
              <a:rPr sz="800" spc="-5" dirty="0">
                <a:solidFill>
                  <a:srgbClr val="595959"/>
                </a:solidFill>
                <a:latin typeface="Arial"/>
                <a:cs typeface="Arial"/>
              </a:rPr>
              <a:t>р</a:t>
            </a:r>
            <a:r>
              <a:rPr sz="800" spc="-40" dirty="0">
                <a:solidFill>
                  <a:srgbClr val="595959"/>
                </a:solidFill>
                <a:latin typeface="Arial"/>
                <a:cs typeface="Arial"/>
              </a:rPr>
              <a:t>д</a:t>
            </a:r>
            <a:r>
              <a:rPr sz="800" dirty="0">
                <a:solidFill>
                  <a:srgbClr val="595959"/>
                </a:solidFill>
                <a:latin typeface="Arial"/>
                <a:cs typeface="Arial"/>
              </a:rPr>
              <a:t>	</a:t>
            </a:r>
            <a:r>
              <a:rPr sz="800" spc="-35" dirty="0">
                <a:solidFill>
                  <a:srgbClr val="595959"/>
                </a:solidFill>
                <a:latin typeface="Arial"/>
                <a:cs typeface="Arial"/>
              </a:rPr>
              <a:t>млрд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05889" y="3959119"/>
            <a:ext cx="138499" cy="1332865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00" b="1" spc="-5" dirty="0">
                <a:solidFill>
                  <a:srgbClr val="595959"/>
                </a:solidFill>
                <a:latin typeface="Arial"/>
                <a:cs typeface="Arial"/>
              </a:rPr>
              <a:t>КОЛИЧЕСТВО</a:t>
            </a:r>
            <a:r>
              <a:rPr sz="900" b="1" spc="-1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595959"/>
                </a:solidFill>
                <a:latin typeface="Arial"/>
                <a:cs typeface="Arial"/>
              </a:rPr>
              <a:t>СДЕЛОК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07667" y="2634487"/>
            <a:ext cx="26289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25" marR="5080" indent="-607060">
              <a:lnSpc>
                <a:spcPct val="122200"/>
              </a:lnSpc>
              <a:spcBef>
                <a:spcPts val="100"/>
              </a:spcBef>
            </a:pPr>
            <a:r>
              <a:rPr sz="900" b="1" spc="10" dirty="0">
                <a:solidFill>
                  <a:srgbClr val="595959"/>
                </a:solidFill>
                <a:latin typeface="Arial"/>
                <a:cs typeface="Arial"/>
              </a:rPr>
              <a:t>НОМИНАЛЬНАЯ </a:t>
            </a:r>
            <a:r>
              <a:rPr sz="900" b="1" spc="-10" dirty="0">
                <a:solidFill>
                  <a:srgbClr val="595959"/>
                </a:solidFill>
                <a:latin typeface="Arial"/>
                <a:cs typeface="Arial"/>
              </a:rPr>
              <a:t>СТОИМОСТЬ</a:t>
            </a:r>
            <a:r>
              <a:rPr sz="900" b="1" spc="-17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595959"/>
                </a:solidFill>
                <a:latin typeface="Arial"/>
                <a:cs typeface="Arial"/>
              </a:rPr>
              <a:t>ДЕБИТОРСКОЙ  </a:t>
            </a:r>
            <a:r>
              <a:rPr sz="900" b="1" spc="5" dirty="0">
                <a:solidFill>
                  <a:srgbClr val="595959"/>
                </a:solidFill>
                <a:latin typeface="Arial"/>
                <a:cs typeface="Arial"/>
              </a:rPr>
              <a:t>ЗАДОЛЖЕННОСТИ,</a:t>
            </a:r>
            <a:r>
              <a:rPr sz="900" b="1" spc="-1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595959"/>
                </a:solidFill>
                <a:latin typeface="Arial"/>
                <a:cs typeface="Arial"/>
              </a:rPr>
              <a:t>РУБ.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575907" y="3439477"/>
            <a:ext cx="3697604" cy="2331720"/>
            <a:chOff x="5051907" y="3439477"/>
            <a:chExt cx="3697604" cy="2331720"/>
          </a:xfrm>
        </p:grpSpPr>
        <p:sp>
          <p:nvSpPr>
            <p:cNvPr id="35" name="object 35"/>
            <p:cNvSpPr/>
            <p:nvPr/>
          </p:nvSpPr>
          <p:spPr>
            <a:xfrm>
              <a:off x="5051907" y="5763498"/>
              <a:ext cx="3697604" cy="0"/>
            </a:xfrm>
            <a:custGeom>
              <a:avLst/>
              <a:gdLst/>
              <a:ahLst/>
              <a:cxnLst/>
              <a:rect l="l" t="t" r="r" b="b"/>
              <a:pathLst>
                <a:path w="3697604">
                  <a:moveTo>
                    <a:pt x="0" y="0"/>
                  </a:moveTo>
                  <a:lnTo>
                    <a:pt x="944079" y="0"/>
                  </a:lnTo>
                </a:path>
                <a:path w="3697604">
                  <a:moveTo>
                    <a:pt x="1274178" y="0"/>
                  </a:moveTo>
                  <a:lnTo>
                    <a:pt x="1683499" y="0"/>
                  </a:lnTo>
                </a:path>
                <a:path w="3697604">
                  <a:moveTo>
                    <a:pt x="2013584" y="0"/>
                  </a:moveTo>
                  <a:lnTo>
                    <a:pt x="2422905" y="0"/>
                  </a:lnTo>
                </a:path>
                <a:path w="3697604">
                  <a:moveTo>
                    <a:pt x="2753004" y="0"/>
                  </a:moveTo>
                  <a:lnTo>
                    <a:pt x="3697072" y="0"/>
                  </a:lnTo>
                </a:path>
              </a:pathLst>
            </a:custGeom>
            <a:ln w="476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51907" y="5768261"/>
              <a:ext cx="3697604" cy="0"/>
            </a:xfrm>
            <a:custGeom>
              <a:avLst/>
              <a:gdLst/>
              <a:ahLst/>
              <a:cxnLst/>
              <a:rect l="l" t="t" r="r" b="b"/>
              <a:pathLst>
                <a:path w="3697604">
                  <a:moveTo>
                    <a:pt x="0" y="0"/>
                  </a:moveTo>
                  <a:lnTo>
                    <a:pt x="3697072" y="0"/>
                  </a:lnTo>
                </a:path>
              </a:pathLst>
            </a:custGeom>
            <a:ln w="476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51907" y="3828282"/>
              <a:ext cx="3697604" cy="1454150"/>
            </a:xfrm>
            <a:custGeom>
              <a:avLst/>
              <a:gdLst/>
              <a:ahLst/>
              <a:cxnLst/>
              <a:rect l="l" t="t" r="r" b="b"/>
              <a:pathLst>
                <a:path w="3697604" h="1454150">
                  <a:moveTo>
                    <a:pt x="0" y="1453896"/>
                  </a:moveTo>
                  <a:lnTo>
                    <a:pt x="204660" y="1453896"/>
                  </a:lnTo>
                </a:path>
                <a:path w="3697604" h="1454150">
                  <a:moveTo>
                    <a:pt x="534758" y="1453896"/>
                  </a:moveTo>
                  <a:lnTo>
                    <a:pt x="944079" y="1453896"/>
                  </a:lnTo>
                </a:path>
                <a:path w="3697604" h="1454150">
                  <a:moveTo>
                    <a:pt x="0" y="969266"/>
                  </a:moveTo>
                  <a:lnTo>
                    <a:pt x="204660" y="969266"/>
                  </a:lnTo>
                </a:path>
                <a:path w="3697604" h="1454150">
                  <a:moveTo>
                    <a:pt x="534758" y="969266"/>
                  </a:moveTo>
                  <a:lnTo>
                    <a:pt x="3697072" y="969266"/>
                  </a:lnTo>
                </a:path>
                <a:path w="3697604" h="1454150">
                  <a:moveTo>
                    <a:pt x="0" y="484632"/>
                  </a:moveTo>
                  <a:lnTo>
                    <a:pt x="204660" y="484632"/>
                  </a:lnTo>
                </a:path>
                <a:path w="3697604" h="1454150">
                  <a:moveTo>
                    <a:pt x="534758" y="484632"/>
                  </a:moveTo>
                  <a:lnTo>
                    <a:pt x="3697072" y="484632"/>
                  </a:lnTo>
                </a:path>
                <a:path w="3697604" h="1454150">
                  <a:moveTo>
                    <a:pt x="0" y="0"/>
                  </a:moveTo>
                  <a:lnTo>
                    <a:pt x="204660" y="0"/>
                  </a:lnTo>
                </a:path>
                <a:path w="3697604" h="1454150">
                  <a:moveTo>
                    <a:pt x="534758" y="0"/>
                  </a:moveTo>
                  <a:lnTo>
                    <a:pt x="3697072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56568" y="3439477"/>
              <a:ext cx="330200" cy="2326640"/>
            </a:xfrm>
            <a:custGeom>
              <a:avLst/>
              <a:gdLst/>
              <a:ahLst/>
              <a:cxnLst/>
              <a:rect l="l" t="t" r="r" b="b"/>
              <a:pathLst>
                <a:path w="330200" h="2326640">
                  <a:moveTo>
                    <a:pt x="330098" y="0"/>
                  </a:moveTo>
                  <a:lnTo>
                    <a:pt x="0" y="0"/>
                  </a:lnTo>
                  <a:lnTo>
                    <a:pt x="0" y="2326402"/>
                  </a:lnTo>
                  <a:lnTo>
                    <a:pt x="330098" y="2326402"/>
                  </a:lnTo>
                  <a:lnTo>
                    <a:pt x="330098" y="0"/>
                  </a:lnTo>
                  <a:close/>
                </a:path>
              </a:pathLst>
            </a:custGeom>
            <a:solidFill>
              <a:srgbClr val="E528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995987" y="5248897"/>
              <a:ext cx="330200" cy="517525"/>
            </a:xfrm>
            <a:custGeom>
              <a:avLst/>
              <a:gdLst/>
              <a:ahLst/>
              <a:cxnLst/>
              <a:rect l="l" t="t" r="r" b="b"/>
              <a:pathLst>
                <a:path w="330200" h="517525">
                  <a:moveTo>
                    <a:pt x="330098" y="0"/>
                  </a:moveTo>
                  <a:lnTo>
                    <a:pt x="0" y="0"/>
                  </a:lnTo>
                  <a:lnTo>
                    <a:pt x="0" y="516982"/>
                  </a:lnTo>
                  <a:lnTo>
                    <a:pt x="330098" y="516982"/>
                  </a:lnTo>
                  <a:lnTo>
                    <a:pt x="330098" y="0"/>
                  </a:lnTo>
                  <a:close/>
                </a:path>
              </a:pathLst>
            </a:custGeom>
            <a:solidFill>
              <a:srgbClr val="F94F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35406" y="5378145"/>
              <a:ext cx="330200" cy="387985"/>
            </a:xfrm>
            <a:custGeom>
              <a:avLst/>
              <a:gdLst/>
              <a:ahLst/>
              <a:cxnLst/>
              <a:rect l="l" t="t" r="r" b="b"/>
              <a:pathLst>
                <a:path w="330200" h="387985">
                  <a:moveTo>
                    <a:pt x="330085" y="0"/>
                  </a:moveTo>
                  <a:lnTo>
                    <a:pt x="0" y="0"/>
                  </a:lnTo>
                  <a:lnTo>
                    <a:pt x="0" y="387734"/>
                  </a:lnTo>
                  <a:lnTo>
                    <a:pt x="330085" y="387734"/>
                  </a:lnTo>
                  <a:lnTo>
                    <a:pt x="330085" y="0"/>
                  </a:lnTo>
                  <a:close/>
                </a:path>
              </a:pathLst>
            </a:custGeom>
            <a:solidFill>
              <a:srgbClr val="FE7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74813" y="5620480"/>
              <a:ext cx="330200" cy="145415"/>
            </a:xfrm>
            <a:custGeom>
              <a:avLst/>
              <a:gdLst/>
              <a:ahLst/>
              <a:cxnLst/>
              <a:rect l="l" t="t" r="r" b="b"/>
              <a:pathLst>
                <a:path w="330200" h="145414">
                  <a:moveTo>
                    <a:pt x="330098" y="0"/>
                  </a:moveTo>
                  <a:lnTo>
                    <a:pt x="0" y="0"/>
                  </a:lnTo>
                  <a:lnTo>
                    <a:pt x="0" y="145399"/>
                  </a:lnTo>
                  <a:lnTo>
                    <a:pt x="330098" y="145399"/>
                  </a:lnTo>
                  <a:lnTo>
                    <a:pt x="330098" y="0"/>
                  </a:lnTo>
                  <a:close/>
                </a:path>
              </a:pathLst>
            </a:custGeom>
            <a:solidFill>
              <a:srgbClr val="FFAA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214232" y="5717413"/>
              <a:ext cx="330200" cy="48895"/>
            </a:xfrm>
            <a:custGeom>
              <a:avLst/>
              <a:gdLst/>
              <a:ahLst/>
              <a:cxnLst/>
              <a:rect l="l" t="t" r="r" b="b"/>
              <a:pathLst>
                <a:path w="330200" h="48895">
                  <a:moveTo>
                    <a:pt x="330098" y="0"/>
                  </a:moveTo>
                  <a:lnTo>
                    <a:pt x="0" y="0"/>
                  </a:lnTo>
                  <a:lnTo>
                    <a:pt x="0" y="48467"/>
                  </a:lnTo>
                  <a:lnTo>
                    <a:pt x="330098" y="48467"/>
                  </a:lnTo>
                  <a:lnTo>
                    <a:pt x="330098" y="0"/>
                  </a:lnTo>
                  <a:close/>
                </a:path>
              </a:pathLst>
            </a:custGeom>
            <a:solidFill>
              <a:srgbClr val="FFD6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563207" y="3201416"/>
            <a:ext cx="372300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2735" algn="l"/>
                <a:tab pos="3709670" algn="l"/>
              </a:tabLst>
            </a:pPr>
            <a:r>
              <a:rPr sz="900" b="1" u="sng" spc="-70" dirty="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 	</a:t>
            </a:r>
            <a:r>
              <a:rPr sz="900" b="1" u="sng" spc="-35" dirty="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144	</a:t>
            </a:r>
            <a:endParaRPr sz="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612265" y="5011929"/>
            <a:ext cx="14605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35" dirty="0">
                <a:solidFill>
                  <a:srgbClr val="404040"/>
                </a:solidFill>
                <a:latin typeface="Arial"/>
                <a:cs typeface="Arial"/>
              </a:rPr>
              <a:t>32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837385" y="5139945"/>
            <a:ext cx="24485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23875" algn="l"/>
                <a:tab pos="2435225" algn="l"/>
              </a:tabLst>
            </a:pPr>
            <a:r>
              <a:rPr sz="900" b="1" u="sng" spc="-70" dirty="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 	</a:t>
            </a:r>
            <a:r>
              <a:rPr sz="900" b="1" u="sng" spc="-5" dirty="0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24	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119223" y="5380736"/>
            <a:ext cx="895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dirty="0">
                <a:solidFill>
                  <a:srgbClr val="404040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860356" y="5478272"/>
            <a:ext cx="863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-25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345211" y="5635244"/>
            <a:ext cx="102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25" dirty="0">
                <a:solidFill>
                  <a:srgbClr val="595959"/>
                </a:solidFill>
                <a:latin typeface="Trebuchet MS"/>
                <a:cs typeface="Trebuchet MS"/>
              </a:rPr>
              <a:t>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68186" y="5150611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30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268186" y="4665979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60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68186" y="4181347"/>
            <a:ext cx="17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90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191148" y="3696716"/>
            <a:ext cx="254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120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91148" y="3212084"/>
            <a:ext cx="254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35" dirty="0">
                <a:solidFill>
                  <a:srgbClr val="595959"/>
                </a:solidFill>
                <a:latin typeface="Trebuchet MS"/>
                <a:cs typeface="Trebuchet MS"/>
              </a:rPr>
              <a:t>150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82297" y="3889015"/>
            <a:ext cx="138499" cy="1332865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00" b="1" spc="-5" dirty="0">
                <a:solidFill>
                  <a:srgbClr val="595959"/>
                </a:solidFill>
                <a:latin typeface="Arial"/>
                <a:cs typeface="Arial"/>
              </a:rPr>
              <a:t>КОЛИЧЕСТВО</a:t>
            </a:r>
            <a:r>
              <a:rPr sz="900" b="1" spc="-1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900" b="1" spc="5" dirty="0">
                <a:solidFill>
                  <a:srgbClr val="595959"/>
                </a:solidFill>
                <a:latin typeface="Arial"/>
                <a:cs typeface="Arial"/>
              </a:rPr>
              <a:t>СДЕЛОК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11822" y="2512568"/>
            <a:ext cx="220789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b="1" spc="35" dirty="0">
                <a:solidFill>
                  <a:srgbClr val="595959"/>
                </a:solidFill>
                <a:latin typeface="Arial"/>
                <a:cs typeface="Arial"/>
              </a:rPr>
              <a:t>ПОНИЖАЮЩИЙ </a:t>
            </a:r>
            <a:r>
              <a:rPr sz="900" b="1" spc="10" dirty="0">
                <a:solidFill>
                  <a:srgbClr val="595959"/>
                </a:solidFill>
                <a:latin typeface="Arial"/>
                <a:cs typeface="Arial"/>
              </a:rPr>
              <a:t>КОЭФФИЦИЕНТ,</a:t>
            </a:r>
            <a:r>
              <a:rPr sz="900" b="1" spc="-18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900" b="1" spc="-95" dirty="0">
                <a:solidFill>
                  <a:srgbClr val="595959"/>
                </a:solidFill>
                <a:latin typeface="Arial"/>
                <a:cs typeface="Arial"/>
              </a:rPr>
              <a:t>В </a:t>
            </a:r>
            <a:r>
              <a:rPr sz="900" b="1" spc="50" dirty="0">
                <a:solidFill>
                  <a:srgbClr val="595959"/>
                </a:solidFill>
                <a:latin typeface="Arial"/>
                <a:cs typeface="Arial"/>
              </a:rPr>
              <a:t>%</a:t>
            </a:r>
            <a:endParaRPr sz="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675768" y="5922265"/>
            <a:ext cx="51244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40" dirty="0">
                <a:solidFill>
                  <a:srgbClr val="171512"/>
                </a:solidFill>
                <a:latin typeface="Arial"/>
                <a:cs typeface="Arial"/>
              </a:rPr>
              <a:t>менее</a:t>
            </a:r>
            <a:r>
              <a:rPr sz="1100" spc="-12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171512"/>
                </a:solidFill>
                <a:latin typeface="Arial"/>
                <a:cs typeface="Arial"/>
              </a:rPr>
              <a:t>5</a:t>
            </a:r>
            <a:endParaRPr sz="11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489456" y="5922265"/>
            <a:ext cx="2819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5" dirty="0">
                <a:solidFill>
                  <a:srgbClr val="171512"/>
                </a:solidFill>
                <a:latin typeface="Arial"/>
                <a:cs typeface="Arial"/>
              </a:rPr>
              <a:t>5</a:t>
            </a:r>
            <a:r>
              <a:rPr sz="1100" spc="55" dirty="0">
                <a:solidFill>
                  <a:srgbClr val="171512"/>
                </a:solidFill>
                <a:latin typeface="Arial"/>
                <a:cs typeface="Arial"/>
              </a:rPr>
              <a:t>-</a:t>
            </a:r>
            <a:r>
              <a:rPr sz="1100" spc="-100" dirty="0">
                <a:solidFill>
                  <a:srgbClr val="171512"/>
                </a:solidFill>
                <a:latin typeface="Arial"/>
                <a:cs typeface="Arial"/>
              </a:rPr>
              <a:t>10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4845050" cy="6858000"/>
            <a:chOff x="0" y="0"/>
            <a:chExt cx="48450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4839436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845050" cy="6858000"/>
            </a:xfrm>
            <a:custGeom>
              <a:avLst/>
              <a:gdLst/>
              <a:ahLst/>
              <a:cxnLst/>
              <a:rect l="l" t="t" r="r" b="b"/>
              <a:pathLst>
                <a:path w="4845050" h="6858000">
                  <a:moveTo>
                    <a:pt x="0" y="6857999"/>
                  </a:moveTo>
                  <a:lnTo>
                    <a:pt x="0" y="0"/>
                  </a:lnTo>
                  <a:lnTo>
                    <a:pt x="4844630" y="0"/>
                  </a:lnTo>
                  <a:lnTo>
                    <a:pt x="4844630" y="6857999"/>
                  </a:lnTo>
                  <a:lnTo>
                    <a:pt x="0" y="6857999"/>
                  </a:lnTo>
                  <a:close/>
                </a:path>
              </a:pathLst>
            </a:custGeom>
            <a:solidFill>
              <a:srgbClr val="FFFFFF">
                <a:alpha val="760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98925" y="133604"/>
            <a:ext cx="3293745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spc="-5" dirty="0">
                <a:solidFill>
                  <a:srgbClr val="F9AF0A"/>
                </a:solidFill>
              </a:rPr>
              <a:t>Опыт АВЕРТА</a:t>
            </a:r>
            <a:r>
              <a:rPr sz="2400" spc="-7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ГРУПП  </a:t>
            </a:r>
            <a:r>
              <a:rPr sz="2400" dirty="0">
                <a:solidFill>
                  <a:srgbClr val="F9AF0A"/>
                </a:solidFill>
              </a:rPr>
              <a:t>с </a:t>
            </a:r>
            <a:r>
              <a:rPr sz="2400" spc="-5" dirty="0">
                <a:solidFill>
                  <a:srgbClr val="F9AF0A"/>
                </a:solidFill>
              </a:rPr>
              <a:t>2021-2022</a:t>
            </a:r>
            <a:r>
              <a:rPr sz="2400" spc="-35" dirty="0">
                <a:solidFill>
                  <a:srgbClr val="F9AF0A"/>
                </a:solidFill>
              </a:rPr>
              <a:t> </a:t>
            </a:r>
            <a:r>
              <a:rPr sz="2400" dirty="0">
                <a:solidFill>
                  <a:srgbClr val="F9AF0A"/>
                </a:solidFill>
              </a:rPr>
              <a:t>гг.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6736322" y="1032764"/>
            <a:ext cx="3254375" cy="169918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spcBef>
                <a:spcPts val="290"/>
              </a:spcBef>
            </a:pPr>
            <a:r>
              <a:rPr sz="2400" spc="-80" dirty="0">
                <a:solidFill>
                  <a:srgbClr val="171512"/>
                </a:solidFill>
                <a:latin typeface="Arial"/>
                <a:cs typeface="Arial"/>
              </a:rPr>
              <a:t>Более</a:t>
            </a:r>
            <a:r>
              <a:rPr sz="2400" spc="-13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400" spc="-170" dirty="0">
                <a:solidFill>
                  <a:srgbClr val="171512"/>
                </a:solidFill>
                <a:latin typeface="Arial"/>
                <a:cs typeface="Arial"/>
              </a:rPr>
              <a:t>150</a:t>
            </a:r>
            <a:endParaRPr sz="2400">
              <a:latin typeface="Arial"/>
              <a:cs typeface="Arial"/>
            </a:endParaRPr>
          </a:p>
          <a:p>
            <a:pPr marL="12700" marR="1410335">
              <a:lnSpc>
                <a:spcPts val="1900"/>
              </a:lnSpc>
              <a:spcBef>
                <a:spcPts val="210"/>
              </a:spcBef>
            </a:pPr>
            <a:r>
              <a:rPr sz="1600" spc="-5" dirty="0">
                <a:solidFill>
                  <a:srgbClr val="171512"/>
                </a:solidFill>
                <a:latin typeface="Arial"/>
                <a:cs typeface="Arial"/>
              </a:rPr>
              <a:t>проектов </a:t>
            </a:r>
            <a:r>
              <a:rPr sz="1600" spc="10" dirty="0">
                <a:solidFill>
                  <a:srgbClr val="171512"/>
                </a:solidFill>
                <a:latin typeface="Arial"/>
                <a:cs typeface="Arial"/>
              </a:rPr>
              <a:t>по</a:t>
            </a:r>
            <a:r>
              <a:rPr sz="1600" spc="-24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171512"/>
                </a:solidFill>
                <a:latin typeface="Arial"/>
                <a:cs typeface="Arial"/>
              </a:rPr>
              <a:t>оценке  </a:t>
            </a:r>
            <a:r>
              <a:rPr sz="1600" spc="-55" dirty="0">
                <a:solidFill>
                  <a:srgbClr val="171512"/>
                </a:solidFill>
                <a:latin typeface="Arial"/>
                <a:cs typeface="Arial"/>
              </a:rPr>
              <a:t>прав</a:t>
            </a:r>
            <a:r>
              <a:rPr sz="1600" spc="-9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171512"/>
                </a:solidFill>
                <a:latin typeface="Arial"/>
                <a:cs typeface="Arial"/>
              </a:rPr>
              <a:t>требований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"/>
              </a:spcBef>
            </a:pPr>
            <a:r>
              <a:rPr sz="1600" spc="60" dirty="0">
                <a:solidFill>
                  <a:srgbClr val="171512"/>
                </a:solidFill>
                <a:latin typeface="Arial"/>
                <a:cs typeface="Arial"/>
              </a:rPr>
              <a:t>Из </a:t>
            </a:r>
            <a:r>
              <a:rPr sz="1600" spc="5" dirty="0">
                <a:solidFill>
                  <a:srgbClr val="171512"/>
                </a:solidFill>
                <a:latin typeface="Arial"/>
                <a:cs typeface="Arial"/>
              </a:rPr>
              <a:t>них </a:t>
            </a:r>
            <a:r>
              <a:rPr sz="1600" spc="-105" dirty="0">
                <a:solidFill>
                  <a:srgbClr val="171512"/>
                </a:solidFill>
                <a:latin typeface="Arial"/>
                <a:cs typeface="Arial"/>
              </a:rPr>
              <a:t>130 </a:t>
            </a:r>
            <a:r>
              <a:rPr sz="1600" spc="-10" dirty="0">
                <a:solidFill>
                  <a:srgbClr val="171512"/>
                </a:solidFill>
                <a:latin typeface="Arial"/>
                <a:cs typeface="Arial"/>
              </a:rPr>
              <a:t>проектов</a:t>
            </a:r>
            <a:r>
              <a:rPr sz="1600" spc="-34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35" dirty="0">
                <a:solidFill>
                  <a:srgbClr val="171512"/>
                </a:solidFill>
                <a:latin typeface="Arial"/>
                <a:cs typeface="Arial"/>
              </a:rPr>
              <a:t>обеспеченных  </a:t>
            </a:r>
            <a:r>
              <a:rPr sz="1600" spc="-55" dirty="0">
                <a:solidFill>
                  <a:srgbClr val="171512"/>
                </a:solidFill>
                <a:latin typeface="Arial"/>
                <a:cs typeface="Arial"/>
              </a:rPr>
              <a:t>залогом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36322" y="5257292"/>
            <a:ext cx="1825625" cy="1081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40" dirty="0">
                <a:solidFill>
                  <a:srgbClr val="171512"/>
                </a:solidFill>
                <a:latin typeface="Arial"/>
                <a:cs typeface="Arial"/>
              </a:rPr>
              <a:t>140</a:t>
            </a:r>
            <a:r>
              <a:rPr sz="2400" spc="-21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1512"/>
                </a:solidFill>
                <a:latin typeface="Arial"/>
                <a:cs typeface="Arial"/>
              </a:rPr>
              <a:t>проектов</a:t>
            </a:r>
            <a:endParaRPr sz="2400">
              <a:latin typeface="Arial"/>
              <a:cs typeface="Arial"/>
            </a:endParaRPr>
          </a:p>
          <a:p>
            <a:pPr marL="12700" marR="207010">
              <a:lnSpc>
                <a:spcPts val="1900"/>
              </a:lnSpc>
              <a:spcBef>
                <a:spcPts val="1695"/>
              </a:spcBef>
            </a:pPr>
            <a:r>
              <a:rPr sz="1600" spc="-55" dirty="0">
                <a:solidFill>
                  <a:srgbClr val="171512"/>
                </a:solidFill>
                <a:latin typeface="Arial"/>
                <a:cs typeface="Arial"/>
              </a:rPr>
              <a:t>заемщик </a:t>
            </a:r>
            <a:r>
              <a:rPr sz="1600" spc="-60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1600" spc="-15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171512"/>
                </a:solidFill>
                <a:latin typeface="Arial"/>
                <a:cs typeface="Arial"/>
              </a:rPr>
              <a:t>стадии  </a:t>
            </a:r>
            <a:r>
              <a:rPr sz="1600" spc="-45" dirty="0">
                <a:solidFill>
                  <a:srgbClr val="171512"/>
                </a:solidFill>
                <a:latin typeface="Arial"/>
                <a:cs typeface="Arial"/>
              </a:rPr>
              <a:t>банкротства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9015" y="5146725"/>
            <a:ext cx="3953510" cy="1083630"/>
          </a:xfrm>
          <a:prstGeom prst="rect">
            <a:avLst/>
          </a:prstGeom>
          <a:solidFill>
            <a:srgbClr val="F9AF0A">
              <a:alpha val="85099"/>
            </a:srgbClr>
          </a:solidFill>
        </p:spPr>
        <p:txBody>
          <a:bodyPr vert="horz" wrap="square" lIns="0" tIns="173990" rIns="0" bIns="0" rtlCol="0">
            <a:spAutoFit/>
          </a:bodyPr>
          <a:lstStyle/>
          <a:p>
            <a:pPr marL="504190" marR="1113155">
              <a:lnSpc>
                <a:spcPts val="1900"/>
              </a:lnSpc>
              <a:spcBef>
                <a:spcPts val="1370"/>
              </a:spcBef>
            </a:pPr>
            <a:r>
              <a:rPr sz="1600" spc="-70" dirty="0">
                <a:solidFill>
                  <a:srgbClr val="171512"/>
                </a:solidFill>
                <a:latin typeface="Arial"/>
                <a:cs typeface="Arial"/>
              </a:rPr>
              <a:t>Рыночная </a:t>
            </a:r>
            <a:r>
              <a:rPr sz="1600" spc="-40" dirty="0">
                <a:solidFill>
                  <a:srgbClr val="171512"/>
                </a:solidFill>
                <a:latin typeface="Arial"/>
                <a:cs typeface="Arial"/>
              </a:rPr>
              <a:t>стоимость</a:t>
            </a:r>
            <a:r>
              <a:rPr sz="1600" spc="-14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55" dirty="0">
                <a:solidFill>
                  <a:srgbClr val="171512"/>
                </a:solidFill>
                <a:latin typeface="Arial"/>
                <a:cs typeface="Arial"/>
              </a:rPr>
              <a:t>прав  </a:t>
            </a:r>
            <a:r>
              <a:rPr sz="1600" spc="-35" dirty="0">
                <a:solidFill>
                  <a:srgbClr val="171512"/>
                </a:solidFill>
                <a:latin typeface="Arial"/>
                <a:cs typeface="Arial"/>
              </a:rPr>
              <a:t>требований</a:t>
            </a:r>
            <a:endParaRPr sz="1600">
              <a:latin typeface="Arial"/>
              <a:cs typeface="Arial"/>
            </a:endParaRPr>
          </a:p>
          <a:p>
            <a:pPr marL="504190">
              <a:spcBef>
                <a:spcPts val="384"/>
              </a:spcBef>
            </a:pPr>
            <a:r>
              <a:rPr sz="2400" spc="-220" dirty="0">
                <a:solidFill>
                  <a:srgbClr val="171512"/>
                </a:solidFill>
                <a:latin typeface="Arial"/>
                <a:cs typeface="Arial"/>
              </a:rPr>
              <a:t>1,5 </a:t>
            </a:r>
            <a:r>
              <a:rPr sz="2400" spc="-114" dirty="0">
                <a:solidFill>
                  <a:srgbClr val="171512"/>
                </a:solidFill>
                <a:latin typeface="Arial"/>
                <a:cs typeface="Arial"/>
              </a:rPr>
              <a:t>млрд.</a:t>
            </a:r>
            <a:r>
              <a:rPr sz="2400" spc="-60" dirty="0">
                <a:solidFill>
                  <a:srgbClr val="171512"/>
                </a:solidFill>
                <a:latin typeface="Arial"/>
                <a:cs typeface="Arial"/>
              </a:rPr>
              <a:t> руб.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19015" y="1814156"/>
            <a:ext cx="3953510" cy="1362552"/>
          </a:xfrm>
          <a:prstGeom prst="rect">
            <a:avLst/>
          </a:prstGeom>
          <a:solidFill>
            <a:srgbClr val="F9AF0A">
              <a:alpha val="85099"/>
            </a:srgbClr>
          </a:solidFill>
        </p:spPr>
        <p:txBody>
          <a:bodyPr vert="horz" wrap="square" lIns="0" tIns="165735" rIns="0" bIns="0" rtlCol="0">
            <a:spAutoFit/>
          </a:bodyPr>
          <a:lstStyle/>
          <a:p>
            <a:pPr marL="504190" marR="777875">
              <a:lnSpc>
                <a:spcPts val="1900"/>
              </a:lnSpc>
              <a:spcBef>
                <a:spcPts val="1305"/>
              </a:spcBef>
            </a:pPr>
            <a:r>
              <a:rPr sz="1600" spc="-75" dirty="0">
                <a:solidFill>
                  <a:srgbClr val="171512"/>
                </a:solidFill>
                <a:latin typeface="Arial"/>
                <a:cs typeface="Arial"/>
              </a:rPr>
              <a:t>Общая </a:t>
            </a:r>
            <a:r>
              <a:rPr sz="1600" spc="-85" dirty="0">
                <a:solidFill>
                  <a:srgbClr val="171512"/>
                </a:solidFill>
                <a:latin typeface="Arial"/>
                <a:cs typeface="Arial"/>
              </a:rPr>
              <a:t>сумма</a:t>
            </a:r>
            <a:r>
              <a:rPr sz="1600" spc="-16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30" dirty="0">
                <a:solidFill>
                  <a:srgbClr val="171512"/>
                </a:solidFill>
                <a:latin typeface="Arial"/>
                <a:cs typeface="Arial"/>
              </a:rPr>
              <a:t>задолженности  </a:t>
            </a:r>
            <a:r>
              <a:rPr sz="1600" spc="-45" dirty="0">
                <a:solidFill>
                  <a:srgbClr val="171512"/>
                </a:solidFill>
                <a:latin typeface="Arial"/>
                <a:cs typeface="Arial"/>
              </a:rPr>
              <a:t>более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200">
              <a:latin typeface="Arial"/>
              <a:cs typeface="Arial"/>
            </a:endParaRPr>
          </a:p>
          <a:p>
            <a:pPr marL="514984"/>
            <a:r>
              <a:rPr sz="2400" spc="-300" dirty="0">
                <a:solidFill>
                  <a:srgbClr val="171512"/>
                </a:solidFill>
                <a:latin typeface="Arial"/>
                <a:cs typeface="Arial"/>
              </a:rPr>
              <a:t>17 </a:t>
            </a:r>
            <a:r>
              <a:rPr sz="2400" spc="-114" dirty="0">
                <a:solidFill>
                  <a:srgbClr val="171512"/>
                </a:solidFill>
                <a:latin typeface="Arial"/>
                <a:cs typeface="Arial"/>
              </a:rPr>
              <a:t>млрд.</a:t>
            </a:r>
            <a:r>
              <a:rPr sz="2400" spc="-34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171512"/>
                </a:solidFill>
                <a:latin typeface="Arial"/>
                <a:cs typeface="Arial"/>
              </a:rPr>
              <a:t>руб.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32855" y="2803183"/>
            <a:ext cx="1618615" cy="1628139"/>
            <a:chOff x="5108854" y="2803182"/>
            <a:chExt cx="1618615" cy="1628139"/>
          </a:xfrm>
        </p:grpSpPr>
        <p:sp>
          <p:nvSpPr>
            <p:cNvPr id="11" name="object 11"/>
            <p:cNvSpPr/>
            <p:nvPr/>
          </p:nvSpPr>
          <p:spPr>
            <a:xfrm>
              <a:off x="5108854" y="2812707"/>
              <a:ext cx="1618615" cy="1618615"/>
            </a:xfrm>
            <a:custGeom>
              <a:avLst/>
              <a:gdLst/>
              <a:ahLst/>
              <a:cxnLst/>
              <a:rect l="l" t="t" r="r" b="b"/>
              <a:pathLst>
                <a:path w="1618615" h="1618614">
                  <a:moveTo>
                    <a:pt x="809256" y="0"/>
                  </a:moveTo>
                  <a:lnTo>
                    <a:pt x="809256" y="364159"/>
                  </a:lnTo>
                  <a:lnTo>
                    <a:pt x="858171" y="366855"/>
                  </a:lnTo>
                  <a:lnTo>
                    <a:pt x="906349" y="374880"/>
                  </a:lnTo>
                  <a:lnTo>
                    <a:pt x="953358" y="388136"/>
                  </a:lnTo>
                  <a:lnTo>
                    <a:pt x="998766" y="406526"/>
                  </a:lnTo>
                  <a:lnTo>
                    <a:pt x="1041534" y="429538"/>
                  </a:lnTo>
                  <a:lnTo>
                    <a:pt x="1080788" y="456469"/>
                  </a:lnTo>
                  <a:lnTo>
                    <a:pt x="1116395" y="486957"/>
                  </a:lnTo>
                  <a:lnTo>
                    <a:pt x="1148228" y="520641"/>
                  </a:lnTo>
                  <a:lnTo>
                    <a:pt x="1176154" y="557160"/>
                  </a:lnTo>
                  <a:lnTo>
                    <a:pt x="1200045" y="596153"/>
                  </a:lnTo>
                  <a:lnTo>
                    <a:pt x="1219770" y="637257"/>
                  </a:lnTo>
                  <a:lnTo>
                    <a:pt x="1235198" y="680112"/>
                  </a:lnTo>
                  <a:lnTo>
                    <a:pt x="1246201" y="724356"/>
                  </a:lnTo>
                  <a:lnTo>
                    <a:pt x="1252648" y="769629"/>
                  </a:lnTo>
                  <a:lnTo>
                    <a:pt x="1254408" y="815568"/>
                  </a:lnTo>
                  <a:lnTo>
                    <a:pt x="1251353" y="861813"/>
                  </a:lnTo>
                  <a:lnTo>
                    <a:pt x="1243350" y="908001"/>
                  </a:lnTo>
                  <a:lnTo>
                    <a:pt x="1230271" y="953773"/>
                  </a:lnTo>
                  <a:lnTo>
                    <a:pt x="1211986" y="998766"/>
                  </a:lnTo>
                  <a:lnTo>
                    <a:pt x="1188972" y="1041536"/>
                  </a:lnTo>
                  <a:lnTo>
                    <a:pt x="1162039" y="1080791"/>
                  </a:lnTo>
                  <a:lnTo>
                    <a:pt x="1131550" y="1116400"/>
                  </a:lnTo>
                  <a:lnTo>
                    <a:pt x="1097865" y="1148233"/>
                  </a:lnTo>
                  <a:lnTo>
                    <a:pt x="1061346" y="1176160"/>
                  </a:lnTo>
                  <a:lnTo>
                    <a:pt x="1022354" y="1200050"/>
                  </a:lnTo>
                  <a:lnTo>
                    <a:pt x="981249" y="1219775"/>
                  </a:lnTo>
                  <a:lnTo>
                    <a:pt x="938394" y="1235203"/>
                  </a:lnTo>
                  <a:lnTo>
                    <a:pt x="894150" y="1246205"/>
                  </a:lnTo>
                  <a:lnTo>
                    <a:pt x="848877" y="1252651"/>
                  </a:lnTo>
                  <a:lnTo>
                    <a:pt x="802937" y="1254410"/>
                  </a:lnTo>
                  <a:lnTo>
                    <a:pt x="756692" y="1251354"/>
                  </a:lnTo>
                  <a:lnTo>
                    <a:pt x="710502" y="1243351"/>
                  </a:lnTo>
                  <a:lnTo>
                    <a:pt x="664729" y="1230272"/>
                  </a:lnTo>
                  <a:lnTo>
                    <a:pt x="619734" y="1211986"/>
                  </a:lnTo>
                  <a:lnTo>
                    <a:pt x="576965" y="1188974"/>
                  </a:lnTo>
                  <a:lnTo>
                    <a:pt x="537712" y="1162043"/>
                  </a:lnTo>
                  <a:lnTo>
                    <a:pt x="502104" y="1131555"/>
                  </a:lnTo>
                  <a:lnTo>
                    <a:pt x="470272" y="1097871"/>
                  </a:lnTo>
                  <a:lnTo>
                    <a:pt x="442346" y="1061352"/>
                  </a:lnTo>
                  <a:lnTo>
                    <a:pt x="418455" y="1022360"/>
                  </a:lnTo>
                  <a:lnTo>
                    <a:pt x="398730" y="981256"/>
                  </a:lnTo>
                  <a:lnTo>
                    <a:pt x="383301" y="938400"/>
                  </a:lnTo>
                  <a:lnTo>
                    <a:pt x="372298" y="894156"/>
                  </a:lnTo>
                  <a:lnTo>
                    <a:pt x="365852" y="848883"/>
                  </a:lnTo>
                  <a:lnTo>
                    <a:pt x="364091" y="802944"/>
                  </a:lnTo>
                  <a:lnTo>
                    <a:pt x="367147" y="756700"/>
                  </a:lnTo>
                  <a:lnTo>
                    <a:pt x="375149" y="710511"/>
                  </a:lnTo>
                  <a:lnTo>
                    <a:pt x="388228" y="664740"/>
                  </a:lnTo>
                  <a:lnTo>
                    <a:pt x="406514" y="619747"/>
                  </a:lnTo>
                  <a:lnTo>
                    <a:pt x="77012" y="464692"/>
                  </a:lnTo>
                  <a:lnTo>
                    <a:pt x="56775" y="511466"/>
                  </a:lnTo>
                  <a:lnTo>
                    <a:pt x="39562" y="559300"/>
                  </a:lnTo>
                  <a:lnTo>
                    <a:pt x="25406" y="608050"/>
                  </a:lnTo>
                  <a:lnTo>
                    <a:pt x="14339" y="657567"/>
                  </a:lnTo>
                  <a:lnTo>
                    <a:pt x="6394" y="707705"/>
                  </a:lnTo>
                  <a:lnTo>
                    <a:pt x="1604" y="758317"/>
                  </a:lnTo>
                  <a:lnTo>
                    <a:pt x="0" y="809256"/>
                  </a:lnTo>
                  <a:lnTo>
                    <a:pt x="1373" y="856806"/>
                  </a:lnTo>
                  <a:lnTo>
                    <a:pt x="5444" y="903632"/>
                  </a:lnTo>
                  <a:lnTo>
                    <a:pt x="12135" y="949659"/>
                  </a:lnTo>
                  <a:lnTo>
                    <a:pt x="21372" y="994811"/>
                  </a:lnTo>
                  <a:lnTo>
                    <a:pt x="33078" y="1039011"/>
                  </a:lnTo>
                  <a:lnTo>
                    <a:pt x="47177" y="1082184"/>
                  </a:lnTo>
                  <a:lnTo>
                    <a:pt x="63593" y="1124255"/>
                  </a:lnTo>
                  <a:lnTo>
                    <a:pt x="82251" y="1165146"/>
                  </a:lnTo>
                  <a:lnTo>
                    <a:pt x="103075" y="1204783"/>
                  </a:lnTo>
                  <a:lnTo>
                    <a:pt x="125988" y="1243088"/>
                  </a:lnTo>
                  <a:lnTo>
                    <a:pt x="150916" y="1279988"/>
                  </a:lnTo>
                  <a:lnTo>
                    <a:pt x="177781" y="1315404"/>
                  </a:lnTo>
                  <a:lnTo>
                    <a:pt x="206508" y="1349263"/>
                  </a:lnTo>
                  <a:lnTo>
                    <a:pt x="237021" y="1381486"/>
                  </a:lnTo>
                  <a:lnTo>
                    <a:pt x="269245" y="1412000"/>
                  </a:lnTo>
                  <a:lnTo>
                    <a:pt x="303103" y="1440728"/>
                  </a:lnTo>
                  <a:lnTo>
                    <a:pt x="338519" y="1467593"/>
                  </a:lnTo>
                  <a:lnTo>
                    <a:pt x="375418" y="1492521"/>
                  </a:lnTo>
                  <a:lnTo>
                    <a:pt x="413724" y="1515435"/>
                  </a:lnTo>
                  <a:lnTo>
                    <a:pt x="453361" y="1536259"/>
                  </a:lnTo>
                  <a:lnTo>
                    <a:pt x="494252" y="1554917"/>
                  </a:lnTo>
                  <a:lnTo>
                    <a:pt x="536323" y="1571334"/>
                  </a:lnTo>
                  <a:lnTo>
                    <a:pt x="579497" y="1585434"/>
                  </a:lnTo>
                  <a:lnTo>
                    <a:pt x="623698" y="1597140"/>
                  </a:lnTo>
                  <a:lnTo>
                    <a:pt x="668850" y="1606377"/>
                  </a:lnTo>
                  <a:lnTo>
                    <a:pt x="714878" y="1613068"/>
                  </a:lnTo>
                  <a:lnTo>
                    <a:pt x="761705" y="1617139"/>
                  </a:lnTo>
                  <a:lnTo>
                    <a:pt x="809256" y="1618513"/>
                  </a:lnTo>
                  <a:lnTo>
                    <a:pt x="856806" y="1617139"/>
                  </a:lnTo>
                  <a:lnTo>
                    <a:pt x="903632" y="1613068"/>
                  </a:lnTo>
                  <a:lnTo>
                    <a:pt x="949659" y="1606377"/>
                  </a:lnTo>
                  <a:lnTo>
                    <a:pt x="994811" y="1597140"/>
                  </a:lnTo>
                  <a:lnTo>
                    <a:pt x="1039011" y="1585434"/>
                  </a:lnTo>
                  <a:lnTo>
                    <a:pt x="1082184" y="1571334"/>
                  </a:lnTo>
                  <a:lnTo>
                    <a:pt x="1124255" y="1554917"/>
                  </a:lnTo>
                  <a:lnTo>
                    <a:pt x="1165146" y="1536259"/>
                  </a:lnTo>
                  <a:lnTo>
                    <a:pt x="1204783" y="1515435"/>
                  </a:lnTo>
                  <a:lnTo>
                    <a:pt x="1243088" y="1492521"/>
                  </a:lnTo>
                  <a:lnTo>
                    <a:pt x="1279988" y="1467593"/>
                  </a:lnTo>
                  <a:lnTo>
                    <a:pt x="1315404" y="1440728"/>
                  </a:lnTo>
                  <a:lnTo>
                    <a:pt x="1349263" y="1412000"/>
                  </a:lnTo>
                  <a:lnTo>
                    <a:pt x="1381486" y="1381486"/>
                  </a:lnTo>
                  <a:lnTo>
                    <a:pt x="1412000" y="1349263"/>
                  </a:lnTo>
                  <a:lnTo>
                    <a:pt x="1440728" y="1315404"/>
                  </a:lnTo>
                  <a:lnTo>
                    <a:pt x="1467593" y="1279988"/>
                  </a:lnTo>
                  <a:lnTo>
                    <a:pt x="1492521" y="1243088"/>
                  </a:lnTo>
                  <a:lnTo>
                    <a:pt x="1515435" y="1204783"/>
                  </a:lnTo>
                  <a:lnTo>
                    <a:pt x="1536259" y="1165146"/>
                  </a:lnTo>
                  <a:lnTo>
                    <a:pt x="1554917" y="1124255"/>
                  </a:lnTo>
                  <a:lnTo>
                    <a:pt x="1571334" y="1082184"/>
                  </a:lnTo>
                  <a:lnTo>
                    <a:pt x="1585434" y="1039011"/>
                  </a:lnTo>
                  <a:lnTo>
                    <a:pt x="1597140" y="994811"/>
                  </a:lnTo>
                  <a:lnTo>
                    <a:pt x="1606377" y="949659"/>
                  </a:lnTo>
                  <a:lnTo>
                    <a:pt x="1613068" y="903632"/>
                  </a:lnTo>
                  <a:lnTo>
                    <a:pt x="1617139" y="856806"/>
                  </a:lnTo>
                  <a:lnTo>
                    <a:pt x="1618513" y="809256"/>
                  </a:lnTo>
                  <a:lnTo>
                    <a:pt x="1617139" y="761706"/>
                  </a:lnTo>
                  <a:lnTo>
                    <a:pt x="1613068" y="714880"/>
                  </a:lnTo>
                  <a:lnTo>
                    <a:pt x="1606377" y="668853"/>
                  </a:lnTo>
                  <a:lnTo>
                    <a:pt x="1597140" y="623702"/>
                  </a:lnTo>
                  <a:lnTo>
                    <a:pt x="1585434" y="579501"/>
                  </a:lnTo>
                  <a:lnTo>
                    <a:pt x="1571334" y="536328"/>
                  </a:lnTo>
                  <a:lnTo>
                    <a:pt x="1554917" y="494258"/>
                  </a:lnTo>
                  <a:lnTo>
                    <a:pt x="1536259" y="453366"/>
                  </a:lnTo>
                  <a:lnTo>
                    <a:pt x="1515435" y="413730"/>
                  </a:lnTo>
                  <a:lnTo>
                    <a:pt x="1492521" y="375424"/>
                  </a:lnTo>
                  <a:lnTo>
                    <a:pt x="1467593" y="338525"/>
                  </a:lnTo>
                  <a:lnTo>
                    <a:pt x="1440728" y="303108"/>
                  </a:lnTo>
                  <a:lnTo>
                    <a:pt x="1412000" y="269250"/>
                  </a:lnTo>
                  <a:lnTo>
                    <a:pt x="1381486" y="237026"/>
                  </a:lnTo>
                  <a:lnTo>
                    <a:pt x="1349263" y="206512"/>
                  </a:lnTo>
                  <a:lnTo>
                    <a:pt x="1315404" y="177785"/>
                  </a:lnTo>
                  <a:lnTo>
                    <a:pt x="1279988" y="150919"/>
                  </a:lnTo>
                  <a:lnTo>
                    <a:pt x="1243088" y="125991"/>
                  </a:lnTo>
                  <a:lnTo>
                    <a:pt x="1204783" y="103078"/>
                  </a:lnTo>
                  <a:lnTo>
                    <a:pt x="1165146" y="82254"/>
                  </a:lnTo>
                  <a:lnTo>
                    <a:pt x="1124255" y="63595"/>
                  </a:lnTo>
                  <a:lnTo>
                    <a:pt x="1082184" y="47178"/>
                  </a:lnTo>
                  <a:lnTo>
                    <a:pt x="1039011" y="33079"/>
                  </a:lnTo>
                  <a:lnTo>
                    <a:pt x="994811" y="21373"/>
                  </a:lnTo>
                  <a:lnTo>
                    <a:pt x="949659" y="12136"/>
                  </a:lnTo>
                  <a:lnTo>
                    <a:pt x="903632" y="5444"/>
                  </a:lnTo>
                  <a:lnTo>
                    <a:pt x="856806" y="1373"/>
                  </a:lnTo>
                  <a:lnTo>
                    <a:pt x="809256" y="0"/>
                  </a:lnTo>
                  <a:close/>
                </a:path>
              </a:pathLst>
            </a:custGeom>
            <a:solidFill>
              <a:srgbClr val="FE73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85867" y="2852318"/>
              <a:ext cx="594995" cy="580390"/>
            </a:xfrm>
            <a:custGeom>
              <a:avLst/>
              <a:gdLst/>
              <a:ahLst/>
              <a:cxnLst/>
              <a:rect l="l" t="t" r="r" b="b"/>
              <a:pathLst>
                <a:path w="594995" h="580389">
                  <a:moveTo>
                    <a:pt x="482168" y="0"/>
                  </a:moveTo>
                  <a:lnTo>
                    <a:pt x="433818" y="17423"/>
                  </a:lnTo>
                  <a:lnTo>
                    <a:pt x="386930" y="37757"/>
                  </a:lnTo>
                  <a:lnTo>
                    <a:pt x="341618" y="60903"/>
                  </a:lnTo>
                  <a:lnTo>
                    <a:pt x="297995" y="86760"/>
                  </a:lnTo>
                  <a:lnTo>
                    <a:pt x="256173" y="115230"/>
                  </a:lnTo>
                  <a:lnTo>
                    <a:pt x="216265" y="146213"/>
                  </a:lnTo>
                  <a:lnTo>
                    <a:pt x="178384" y="179608"/>
                  </a:lnTo>
                  <a:lnTo>
                    <a:pt x="142644" y="215317"/>
                  </a:lnTo>
                  <a:lnTo>
                    <a:pt x="109156" y="253241"/>
                  </a:lnTo>
                  <a:lnTo>
                    <a:pt x="78036" y="293278"/>
                  </a:lnTo>
                  <a:lnTo>
                    <a:pt x="49394" y="335330"/>
                  </a:lnTo>
                  <a:lnTo>
                    <a:pt x="23344" y="379298"/>
                  </a:lnTo>
                  <a:lnTo>
                    <a:pt x="0" y="425081"/>
                  </a:lnTo>
                  <a:lnTo>
                    <a:pt x="329514" y="580136"/>
                  </a:lnTo>
                  <a:lnTo>
                    <a:pt x="354544" y="534164"/>
                  </a:lnTo>
                  <a:lnTo>
                    <a:pt x="384522" y="491798"/>
                  </a:lnTo>
                  <a:lnTo>
                    <a:pt x="419050" y="453389"/>
                  </a:lnTo>
                  <a:lnTo>
                    <a:pt x="457729" y="419288"/>
                  </a:lnTo>
                  <a:lnTo>
                    <a:pt x="500163" y="389845"/>
                  </a:lnTo>
                  <a:lnTo>
                    <a:pt x="545953" y="365413"/>
                  </a:lnTo>
                  <a:lnTo>
                    <a:pt x="594702" y="346341"/>
                  </a:lnTo>
                  <a:lnTo>
                    <a:pt x="482168" y="0"/>
                  </a:lnTo>
                  <a:close/>
                </a:path>
              </a:pathLst>
            </a:custGeom>
            <a:solidFill>
              <a:srgbClr val="FFAA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85873" y="2852315"/>
              <a:ext cx="594995" cy="580390"/>
            </a:xfrm>
            <a:custGeom>
              <a:avLst/>
              <a:gdLst/>
              <a:ahLst/>
              <a:cxnLst/>
              <a:rect l="l" t="t" r="r" b="b"/>
              <a:pathLst>
                <a:path w="594995" h="580389">
                  <a:moveTo>
                    <a:pt x="0" y="425084"/>
                  </a:moveTo>
                  <a:lnTo>
                    <a:pt x="23345" y="379301"/>
                  </a:lnTo>
                  <a:lnTo>
                    <a:pt x="49396" y="335333"/>
                  </a:lnTo>
                  <a:lnTo>
                    <a:pt x="78038" y="293280"/>
                  </a:lnTo>
                  <a:lnTo>
                    <a:pt x="109159" y="253242"/>
                  </a:lnTo>
                  <a:lnTo>
                    <a:pt x="142647" y="215319"/>
                  </a:lnTo>
                  <a:lnTo>
                    <a:pt x="178387" y="179609"/>
                  </a:lnTo>
                  <a:lnTo>
                    <a:pt x="216267" y="146214"/>
                  </a:lnTo>
                  <a:lnTo>
                    <a:pt x="256174" y="115231"/>
                  </a:lnTo>
                  <a:lnTo>
                    <a:pt x="297995" y="86761"/>
                  </a:lnTo>
                  <a:lnTo>
                    <a:pt x="341618" y="60903"/>
                  </a:lnTo>
                  <a:lnTo>
                    <a:pt x="386929" y="37757"/>
                  </a:lnTo>
                  <a:lnTo>
                    <a:pt x="433815" y="17423"/>
                  </a:lnTo>
                  <a:lnTo>
                    <a:pt x="482164" y="0"/>
                  </a:lnTo>
                  <a:lnTo>
                    <a:pt x="594698" y="346340"/>
                  </a:lnTo>
                  <a:lnTo>
                    <a:pt x="545951" y="365414"/>
                  </a:lnTo>
                  <a:lnTo>
                    <a:pt x="500162" y="389847"/>
                  </a:lnTo>
                  <a:lnTo>
                    <a:pt x="457728" y="419290"/>
                  </a:lnTo>
                  <a:lnTo>
                    <a:pt x="419048" y="453391"/>
                  </a:lnTo>
                  <a:lnTo>
                    <a:pt x="384519" y="491800"/>
                  </a:lnTo>
                  <a:lnTo>
                    <a:pt x="354540" y="534166"/>
                  </a:lnTo>
                  <a:lnTo>
                    <a:pt x="329507" y="580137"/>
                  </a:lnTo>
                  <a:lnTo>
                    <a:pt x="0" y="42508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68035" y="2812707"/>
              <a:ext cx="250190" cy="386080"/>
            </a:xfrm>
            <a:custGeom>
              <a:avLst/>
              <a:gdLst/>
              <a:ahLst/>
              <a:cxnLst/>
              <a:rect l="l" t="t" r="r" b="b"/>
              <a:pathLst>
                <a:path w="250189" h="386080">
                  <a:moveTo>
                    <a:pt x="250062" y="0"/>
                  </a:moveTo>
                  <a:lnTo>
                    <a:pt x="199203" y="1599"/>
                  </a:lnTo>
                  <a:lnTo>
                    <a:pt x="148617" y="6382"/>
                  </a:lnTo>
                  <a:lnTo>
                    <a:pt x="98455" y="14327"/>
                  </a:lnTo>
                  <a:lnTo>
                    <a:pt x="48866" y="25411"/>
                  </a:lnTo>
                  <a:lnTo>
                    <a:pt x="0" y="39611"/>
                  </a:lnTo>
                  <a:lnTo>
                    <a:pt x="112534" y="385952"/>
                  </a:lnTo>
                  <a:lnTo>
                    <a:pt x="146193" y="376455"/>
                  </a:lnTo>
                  <a:lnTo>
                    <a:pt x="180443" y="369641"/>
                  </a:lnTo>
                  <a:lnTo>
                    <a:pt x="215124" y="365534"/>
                  </a:lnTo>
                  <a:lnTo>
                    <a:pt x="250075" y="364159"/>
                  </a:lnTo>
                  <a:lnTo>
                    <a:pt x="250062" y="0"/>
                  </a:lnTo>
                  <a:close/>
                </a:path>
              </a:pathLst>
            </a:custGeom>
            <a:solidFill>
              <a:srgbClr val="F6FC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668036" y="2812707"/>
              <a:ext cx="250190" cy="386080"/>
            </a:xfrm>
            <a:custGeom>
              <a:avLst/>
              <a:gdLst/>
              <a:ahLst/>
              <a:cxnLst/>
              <a:rect l="l" t="t" r="r" b="b"/>
              <a:pathLst>
                <a:path w="250189" h="386080">
                  <a:moveTo>
                    <a:pt x="0" y="39607"/>
                  </a:moveTo>
                  <a:lnTo>
                    <a:pt x="48868" y="25411"/>
                  </a:lnTo>
                  <a:lnTo>
                    <a:pt x="98459" y="14329"/>
                  </a:lnTo>
                  <a:lnTo>
                    <a:pt x="148622" y="6384"/>
                  </a:lnTo>
                  <a:lnTo>
                    <a:pt x="199210" y="1600"/>
                  </a:lnTo>
                  <a:lnTo>
                    <a:pt x="250074" y="0"/>
                  </a:lnTo>
                  <a:lnTo>
                    <a:pt x="250075" y="364166"/>
                  </a:lnTo>
                  <a:lnTo>
                    <a:pt x="215126" y="365540"/>
                  </a:lnTo>
                  <a:lnTo>
                    <a:pt x="180447" y="369645"/>
                  </a:lnTo>
                  <a:lnTo>
                    <a:pt x="146196" y="376457"/>
                  </a:lnTo>
                  <a:lnTo>
                    <a:pt x="112534" y="385950"/>
                  </a:lnTo>
                  <a:lnTo>
                    <a:pt x="0" y="396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706943" y="3036315"/>
            <a:ext cx="782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1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1600" spc="-10" dirty="0">
                <a:solidFill>
                  <a:srgbClr val="171512"/>
                </a:solidFill>
                <a:latin typeface="Arial"/>
                <a:cs typeface="Arial"/>
              </a:rPr>
              <a:t>б</a:t>
            </a:r>
            <a:r>
              <a:rPr sz="1600" spc="-195" dirty="0">
                <a:solidFill>
                  <a:srgbClr val="171512"/>
                </a:solidFill>
                <a:latin typeface="Arial"/>
                <a:cs typeface="Arial"/>
              </a:rPr>
              <a:t>ъ</a:t>
            </a:r>
            <a:r>
              <a:rPr sz="1600" spc="-55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1600" spc="95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1600" spc="-85" dirty="0">
                <a:solidFill>
                  <a:srgbClr val="171512"/>
                </a:solidFill>
                <a:latin typeface="Arial"/>
                <a:cs typeface="Arial"/>
              </a:rPr>
              <a:t>ты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06942" y="3142996"/>
            <a:ext cx="1539240" cy="10528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40600"/>
              </a:lnSpc>
              <a:spcBef>
                <a:spcPts val="85"/>
              </a:spcBef>
            </a:pPr>
            <a:r>
              <a:rPr sz="1600" spc="-30" dirty="0">
                <a:solidFill>
                  <a:srgbClr val="171512"/>
                </a:solidFill>
                <a:latin typeface="Arial"/>
                <a:cs typeface="Arial"/>
              </a:rPr>
              <a:t>недвижимости  </a:t>
            </a:r>
            <a:r>
              <a:rPr sz="1600" spc="-35" dirty="0">
                <a:solidFill>
                  <a:srgbClr val="171512"/>
                </a:solidFill>
                <a:latin typeface="Arial"/>
                <a:cs typeface="Arial"/>
              </a:rPr>
              <a:t>оборудование  доли </a:t>
            </a:r>
            <a:r>
              <a:rPr sz="1600" spc="-60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1600" spc="-20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spc="-55" dirty="0">
                <a:solidFill>
                  <a:srgbClr val="171512"/>
                </a:solidFill>
                <a:latin typeface="Arial"/>
                <a:cs typeface="Arial"/>
              </a:rPr>
              <a:t>обществе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410905" y="3242017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39">
                <a:moveTo>
                  <a:pt x="167017" y="0"/>
                </a:moveTo>
                <a:lnTo>
                  <a:pt x="0" y="0"/>
                </a:lnTo>
                <a:lnTo>
                  <a:pt x="0" y="167017"/>
                </a:lnTo>
                <a:lnTo>
                  <a:pt x="167017" y="167017"/>
                </a:lnTo>
                <a:lnTo>
                  <a:pt x="167017" y="0"/>
                </a:lnTo>
                <a:close/>
              </a:path>
            </a:pathLst>
          </a:custGeom>
          <a:solidFill>
            <a:srgbClr val="FE73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10905" y="3651859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39">
                <a:moveTo>
                  <a:pt x="167017" y="0"/>
                </a:moveTo>
                <a:lnTo>
                  <a:pt x="0" y="0"/>
                </a:lnTo>
                <a:lnTo>
                  <a:pt x="0" y="167017"/>
                </a:lnTo>
                <a:lnTo>
                  <a:pt x="167017" y="167017"/>
                </a:lnTo>
                <a:lnTo>
                  <a:pt x="167017" y="0"/>
                </a:lnTo>
                <a:close/>
              </a:path>
            </a:pathLst>
          </a:custGeom>
          <a:solidFill>
            <a:srgbClr val="FFAA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10905" y="403933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39">
                <a:moveTo>
                  <a:pt x="167017" y="0"/>
                </a:moveTo>
                <a:lnTo>
                  <a:pt x="0" y="0"/>
                </a:lnTo>
                <a:lnTo>
                  <a:pt x="0" y="167017"/>
                </a:lnTo>
                <a:lnTo>
                  <a:pt x="167017" y="167017"/>
                </a:lnTo>
                <a:lnTo>
                  <a:pt x="167017" y="0"/>
                </a:lnTo>
                <a:close/>
              </a:path>
            </a:pathLst>
          </a:custGeom>
          <a:solidFill>
            <a:srgbClr val="F6FCA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759" y="356108"/>
            <a:ext cx="5291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25" dirty="0">
                <a:solidFill>
                  <a:srgbClr val="F9AF0A"/>
                </a:solidFill>
                <a:latin typeface="Arial"/>
                <a:cs typeface="Arial"/>
              </a:rPr>
              <a:t>Наиболее </a:t>
            </a:r>
            <a:r>
              <a:rPr sz="2400" spc="-175" dirty="0">
                <a:solidFill>
                  <a:srgbClr val="F9AF0A"/>
                </a:solidFill>
                <a:latin typeface="Arial"/>
                <a:cs typeface="Arial"/>
              </a:rPr>
              <a:t>импортозависимые</a:t>
            </a:r>
            <a:r>
              <a:rPr sz="2400" spc="-195" dirty="0">
                <a:solidFill>
                  <a:srgbClr val="F9AF0A"/>
                </a:solidFill>
                <a:latin typeface="Arial"/>
                <a:cs typeface="Arial"/>
              </a:rPr>
              <a:t> </a:t>
            </a:r>
            <a:r>
              <a:rPr sz="2400" spc="-160" dirty="0">
                <a:solidFill>
                  <a:srgbClr val="F9AF0A"/>
                </a:solidFill>
                <a:latin typeface="Arial"/>
                <a:cs typeface="Arial"/>
              </a:rPr>
              <a:t>отрасли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7191" y="1243583"/>
            <a:ext cx="8357870" cy="5105400"/>
            <a:chOff x="393191" y="1243583"/>
            <a:chExt cx="8357870" cy="5105400"/>
          </a:xfrm>
        </p:grpSpPr>
        <p:sp>
          <p:nvSpPr>
            <p:cNvPr id="4" name="object 4"/>
            <p:cNvSpPr/>
            <p:nvPr/>
          </p:nvSpPr>
          <p:spPr>
            <a:xfrm>
              <a:off x="393191" y="1243583"/>
              <a:ext cx="8357616" cy="5105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9287" y="1252727"/>
              <a:ext cx="3672840" cy="12313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9287" y="2520695"/>
              <a:ext cx="3672840" cy="12313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9287" y="3797807"/>
              <a:ext cx="3672840" cy="12313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9287" y="5090160"/>
              <a:ext cx="3672840" cy="12313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63188" y="1422908"/>
            <a:ext cx="2045970" cy="463748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135890">
              <a:lnSpc>
                <a:spcPct val="99400"/>
              </a:lnSpc>
              <a:spcBef>
                <a:spcPts val="110"/>
              </a:spcBef>
            </a:pPr>
            <a:r>
              <a:rPr spc="-40" dirty="0">
                <a:solidFill>
                  <a:srgbClr val="171512"/>
                </a:solidFill>
                <a:latin typeface="Arial"/>
                <a:cs typeface="Arial"/>
              </a:rPr>
              <a:t>Оборудование  </a:t>
            </a:r>
            <a:r>
              <a:rPr spc="-95" dirty="0">
                <a:solidFill>
                  <a:srgbClr val="171512"/>
                </a:solidFill>
                <a:latin typeface="Arial"/>
                <a:cs typeface="Arial"/>
              </a:rPr>
              <a:t>для</a:t>
            </a:r>
            <a:r>
              <a:rPr spc="-16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pc="-60" dirty="0">
                <a:solidFill>
                  <a:srgbClr val="171512"/>
                </a:solidFill>
                <a:latin typeface="Arial"/>
                <a:cs typeface="Arial"/>
              </a:rPr>
              <a:t>нефтегазового  </a:t>
            </a:r>
            <a:r>
              <a:rPr spc="-40" dirty="0">
                <a:solidFill>
                  <a:srgbClr val="171512"/>
                </a:solidFill>
                <a:latin typeface="Arial"/>
                <a:cs typeface="Arial"/>
              </a:rPr>
              <a:t>комплекса</a:t>
            </a:r>
            <a:endParaRPr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3050">
              <a:latin typeface="Arial"/>
              <a:cs typeface="Arial"/>
            </a:endParaRPr>
          </a:p>
          <a:p>
            <a:pPr marL="12700" marR="421640">
              <a:lnSpc>
                <a:spcPct val="99400"/>
              </a:lnSpc>
            </a:pPr>
            <a:r>
              <a:rPr dirty="0">
                <a:solidFill>
                  <a:srgbClr val="171512"/>
                </a:solidFill>
                <a:latin typeface="Arial"/>
                <a:cs typeface="Arial"/>
              </a:rPr>
              <a:t>Аграрно-  пр</a:t>
            </a:r>
            <a:r>
              <a:rPr spc="10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pc="-130" dirty="0">
                <a:solidFill>
                  <a:srgbClr val="171512"/>
                </a:solidFill>
                <a:latin typeface="Arial"/>
                <a:cs typeface="Arial"/>
              </a:rPr>
              <a:t>м</a:t>
            </a:r>
            <a:r>
              <a:rPr spc="-140" dirty="0">
                <a:solidFill>
                  <a:srgbClr val="171512"/>
                </a:solidFill>
                <a:latin typeface="Arial"/>
                <a:cs typeface="Arial"/>
              </a:rPr>
              <a:t>ы</a:t>
            </a:r>
            <a:r>
              <a:rPr spc="-160" dirty="0">
                <a:solidFill>
                  <a:srgbClr val="171512"/>
                </a:solidFill>
                <a:latin typeface="Arial"/>
                <a:cs typeface="Arial"/>
              </a:rPr>
              <a:t>ш</a:t>
            </a:r>
            <a:r>
              <a:rPr spc="-95" dirty="0">
                <a:solidFill>
                  <a:srgbClr val="171512"/>
                </a:solidFill>
                <a:latin typeface="Arial"/>
                <a:cs typeface="Arial"/>
              </a:rPr>
              <a:t>л</a:t>
            </a:r>
            <a:r>
              <a:rPr spc="-7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pc="5" dirty="0">
                <a:solidFill>
                  <a:srgbClr val="171512"/>
                </a:solidFill>
                <a:latin typeface="Arial"/>
                <a:cs typeface="Arial"/>
              </a:rPr>
              <a:t>нн</a:t>
            </a:r>
            <a:r>
              <a:rPr spc="-150" dirty="0">
                <a:solidFill>
                  <a:srgbClr val="171512"/>
                </a:solidFill>
                <a:latin typeface="Arial"/>
                <a:cs typeface="Arial"/>
              </a:rPr>
              <a:t>ы</a:t>
            </a:r>
            <a:r>
              <a:rPr spc="5" dirty="0">
                <a:solidFill>
                  <a:srgbClr val="171512"/>
                </a:solidFill>
                <a:latin typeface="Arial"/>
                <a:cs typeface="Arial"/>
              </a:rPr>
              <a:t>й  </a:t>
            </a:r>
            <a:r>
              <a:rPr spc="-30" dirty="0">
                <a:solidFill>
                  <a:srgbClr val="171512"/>
                </a:solidFill>
                <a:latin typeface="Arial"/>
                <a:cs typeface="Arial"/>
              </a:rPr>
              <a:t>комплекс</a:t>
            </a:r>
            <a:endParaRPr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3100">
              <a:latin typeface="Arial"/>
              <a:cs typeface="Arial"/>
            </a:endParaRPr>
          </a:p>
          <a:p>
            <a:pPr marL="12700" marR="5080">
              <a:lnSpc>
                <a:spcPct val="99400"/>
              </a:lnSpc>
            </a:pPr>
            <a:r>
              <a:rPr spc="-25" dirty="0">
                <a:solidFill>
                  <a:srgbClr val="171512"/>
                </a:solidFill>
                <a:latin typeface="Arial"/>
                <a:cs typeface="Arial"/>
              </a:rPr>
              <a:t>Информационно-  </a:t>
            </a:r>
            <a:r>
              <a:rPr spc="-30" dirty="0">
                <a:solidFill>
                  <a:srgbClr val="171512"/>
                </a:solidFill>
                <a:latin typeface="Arial"/>
                <a:cs typeface="Arial"/>
              </a:rPr>
              <a:t>коммуникационные  </a:t>
            </a:r>
            <a:r>
              <a:rPr spc="-20" dirty="0">
                <a:solidFill>
                  <a:srgbClr val="171512"/>
                </a:solidFill>
                <a:latin typeface="Arial"/>
                <a:cs typeface="Arial"/>
              </a:rPr>
              <a:t>технологии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Arial"/>
              <a:cs typeface="Arial"/>
            </a:endParaRPr>
          </a:p>
          <a:p>
            <a:pPr marL="12700" marR="97155">
              <a:lnSpc>
                <a:spcPct val="102200"/>
              </a:lnSpc>
              <a:spcBef>
                <a:spcPts val="1810"/>
              </a:spcBef>
            </a:pPr>
            <a:r>
              <a:rPr spc="-30" dirty="0">
                <a:solidFill>
                  <a:srgbClr val="171512"/>
                </a:solidFill>
                <a:latin typeface="Arial"/>
                <a:cs typeface="Arial"/>
              </a:rPr>
              <a:t>Фа</a:t>
            </a:r>
            <a:r>
              <a:rPr spc="-100" dirty="0">
                <a:solidFill>
                  <a:srgbClr val="171512"/>
                </a:solidFill>
                <a:latin typeface="Arial"/>
                <a:cs typeface="Arial"/>
              </a:rPr>
              <a:t>рма</a:t>
            </a:r>
            <a:r>
              <a:rPr spc="-20" dirty="0">
                <a:solidFill>
                  <a:srgbClr val="171512"/>
                </a:solidFill>
                <a:latin typeface="Arial"/>
                <a:cs typeface="Arial"/>
              </a:rPr>
              <a:t>ц</a:t>
            </a:r>
            <a:r>
              <a:rPr spc="-7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pc="-55" dirty="0">
                <a:solidFill>
                  <a:srgbClr val="171512"/>
                </a:solidFill>
                <a:latin typeface="Arial"/>
                <a:cs typeface="Arial"/>
              </a:rPr>
              <a:t>вт</a:t>
            </a:r>
            <a:r>
              <a:rPr spc="5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pc="-80" dirty="0">
                <a:solidFill>
                  <a:srgbClr val="171512"/>
                </a:solidFill>
                <a:latin typeface="Arial"/>
                <a:cs typeface="Arial"/>
              </a:rPr>
              <a:t>ч</a:t>
            </a:r>
            <a:r>
              <a:rPr spc="-7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pc="-3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pc="105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pc="-18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pc="-75" dirty="0">
                <a:solidFill>
                  <a:srgbClr val="171512"/>
                </a:solidFill>
                <a:latin typeface="Arial"/>
                <a:cs typeface="Arial"/>
              </a:rPr>
              <a:t>я  </a:t>
            </a:r>
            <a:r>
              <a:rPr spc="-55" dirty="0">
                <a:solidFill>
                  <a:srgbClr val="171512"/>
                </a:solidFill>
                <a:latin typeface="Arial"/>
                <a:cs typeface="Arial"/>
              </a:rPr>
              <a:t>промышленность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04137" y="265683"/>
            <a:ext cx="48507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5" dirty="0">
                <a:solidFill>
                  <a:srgbClr val="F9AF0A"/>
                </a:solidFill>
              </a:rPr>
              <a:t>Причины образования</a:t>
            </a:r>
            <a:r>
              <a:rPr sz="2800" spc="-55" dirty="0">
                <a:solidFill>
                  <a:srgbClr val="F9AF0A"/>
                </a:solidFill>
              </a:rPr>
              <a:t> </a:t>
            </a:r>
            <a:r>
              <a:rPr sz="2800" spc="-5" dirty="0">
                <a:solidFill>
                  <a:srgbClr val="F9AF0A"/>
                </a:solidFill>
              </a:rPr>
              <a:t>ПА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439029" y="1176351"/>
            <a:ext cx="3105785" cy="1047723"/>
          </a:xfrm>
          <a:prstGeom prst="rect">
            <a:avLst/>
          </a:prstGeom>
          <a:ln w="12700">
            <a:solidFill>
              <a:srgbClr val="F9AF0A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spcBef>
                <a:spcPts val="10"/>
              </a:spcBef>
            </a:pPr>
            <a:endParaRPr sz="2800">
              <a:latin typeface="Times New Roman"/>
              <a:cs typeface="Times New Roman"/>
            </a:endParaRPr>
          </a:p>
          <a:p>
            <a:pPr marL="786130" marR="815340" indent="196850"/>
            <a:r>
              <a:rPr sz="2000" spc="-85" dirty="0">
                <a:solidFill>
                  <a:srgbClr val="171512"/>
                </a:solidFill>
                <a:latin typeface="Arial"/>
                <a:cs typeface="Arial"/>
              </a:rPr>
              <a:t>Рыночная  </a:t>
            </a:r>
            <a:r>
              <a:rPr sz="2000" spc="6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2000" spc="65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2000" spc="-245" dirty="0">
                <a:solidFill>
                  <a:srgbClr val="171512"/>
                </a:solidFill>
                <a:latin typeface="Arial"/>
                <a:cs typeface="Arial"/>
              </a:rPr>
              <a:t>ъ</a:t>
            </a:r>
            <a:r>
              <a:rPr sz="2000" spc="25" dirty="0">
                <a:solidFill>
                  <a:srgbClr val="171512"/>
                </a:solidFill>
                <a:latin typeface="Arial"/>
                <a:cs typeface="Arial"/>
              </a:rPr>
              <a:t>ю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2000" spc="4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2000" spc="30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2000" spc="-15" dirty="0">
                <a:solidFill>
                  <a:srgbClr val="171512"/>
                </a:solidFill>
                <a:latin typeface="Arial"/>
                <a:cs typeface="Arial"/>
              </a:rPr>
              <a:t>у</a:t>
            </a:r>
            <a:r>
              <a:rPr sz="2000" spc="-5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2000" spc="-195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58763" y="1176351"/>
            <a:ext cx="3105785" cy="1196481"/>
          </a:xfrm>
          <a:prstGeom prst="rect">
            <a:avLst/>
          </a:prstGeom>
          <a:ln w="12700">
            <a:solidFill>
              <a:srgbClr val="F9AF0A"/>
            </a:solidFill>
          </a:ln>
        </p:spPr>
        <p:txBody>
          <a:bodyPr vert="horz" wrap="square" lIns="0" tIns="270510" rIns="0" bIns="0" rtlCol="0">
            <a:spAutoFit/>
          </a:bodyPr>
          <a:lstStyle/>
          <a:p>
            <a:pPr marL="269875" marR="189865" indent="-1270" algn="ctr">
              <a:spcBef>
                <a:spcPts val="2130"/>
              </a:spcBef>
            </a:pPr>
            <a:r>
              <a:rPr sz="2000" spc="-55" dirty="0">
                <a:solidFill>
                  <a:srgbClr val="171512"/>
                </a:solidFill>
                <a:latin typeface="Arial"/>
                <a:cs typeface="Arial"/>
              </a:rPr>
              <a:t>Неэффективный/  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2000" spc="-8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2000" spc="120" dirty="0">
                <a:solidFill>
                  <a:srgbClr val="171512"/>
                </a:solidFill>
                <a:latin typeface="Arial"/>
                <a:cs typeface="Arial"/>
              </a:rPr>
              <a:t>к</a:t>
            </a:r>
            <a:r>
              <a:rPr sz="2000" spc="-80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2000" spc="-19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2000" spc="-110" dirty="0">
                <a:solidFill>
                  <a:srgbClr val="171512"/>
                </a:solidFill>
                <a:latin typeface="Arial"/>
                <a:cs typeface="Arial"/>
              </a:rPr>
              <a:t>л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2000" spc="-170" dirty="0">
                <a:solidFill>
                  <a:srgbClr val="171512"/>
                </a:solidFill>
                <a:latin typeface="Arial"/>
                <a:cs typeface="Arial"/>
              </a:rPr>
              <a:t>ф</a:t>
            </a:r>
            <a:r>
              <a:rPr sz="2000" spc="-12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2000" spc="-25" dirty="0">
                <a:solidFill>
                  <a:srgbClr val="171512"/>
                </a:solidFill>
                <a:latin typeface="Arial"/>
                <a:cs typeface="Arial"/>
              </a:rPr>
              <a:t>ц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2000" spc="-5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2000" spc="10" dirty="0">
                <a:solidFill>
                  <a:srgbClr val="171512"/>
                </a:solidFill>
                <a:latin typeface="Arial"/>
                <a:cs typeface="Arial"/>
              </a:rPr>
              <a:t>о</a:t>
            </a:r>
            <a:r>
              <a:rPr sz="2000" spc="-80" dirty="0">
                <a:solidFill>
                  <a:srgbClr val="171512"/>
                </a:solidFill>
                <a:latin typeface="Arial"/>
                <a:cs typeface="Arial"/>
              </a:rPr>
              <a:t>в</a:t>
            </a:r>
            <a:r>
              <a:rPr sz="2000" spc="-190" dirty="0">
                <a:solidFill>
                  <a:srgbClr val="171512"/>
                </a:solidFill>
                <a:latin typeface="Arial"/>
                <a:cs typeface="Arial"/>
              </a:rPr>
              <a:t>а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нн</a:t>
            </a:r>
            <a:r>
              <a:rPr sz="2000" spc="-155" dirty="0">
                <a:solidFill>
                  <a:srgbClr val="171512"/>
                </a:solidFill>
                <a:latin typeface="Arial"/>
                <a:cs typeface="Arial"/>
              </a:rPr>
              <a:t>ы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й  </a:t>
            </a:r>
            <a:r>
              <a:rPr sz="2000" spc="-60" dirty="0">
                <a:solidFill>
                  <a:srgbClr val="171512"/>
                </a:solidFill>
                <a:latin typeface="Arial"/>
                <a:cs typeface="Arial"/>
              </a:rPr>
              <a:t>менеджмент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9029" y="3041765"/>
            <a:ext cx="3105785" cy="1220847"/>
          </a:xfrm>
          <a:prstGeom prst="rect">
            <a:avLst/>
          </a:prstGeom>
          <a:ln w="12700">
            <a:solidFill>
              <a:srgbClr val="F9AF0A"/>
            </a:solidFill>
          </a:ln>
        </p:spPr>
        <p:txBody>
          <a:bodyPr vert="horz" wrap="square" lIns="0" tIns="294640" rIns="0" bIns="0" rtlCol="0">
            <a:spAutoFit/>
          </a:bodyPr>
          <a:lstStyle/>
          <a:p>
            <a:pPr marL="857250" marR="885825" algn="ctr">
              <a:spcBef>
                <a:spcPts val="2320"/>
              </a:spcBef>
            </a:pPr>
            <a:r>
              <a:rPr sz="2000" spc="-50" dirty="0">
                <a:solidFill>
                  <a:srgbClr val="171512"/>
                </a:solidFill>
                <a:latin typeface="Arial"/>
                <a:cs typeface="Arial"/>
              </a:rPr>
              <a:t>Вн</a:t>
            </a:r>
            <a:r>
              <a:rPr sz="2000" spc="-15" dirty="0">
                <a:solidFill>
                  <a:srgbClr val="171512"/>
                </a:solidFill>
                <a:latin typeface="Arial"/>
                <a:cs typeface="Arial"/>
              </a:rPr>
              <a:t>у</a:t>
            </a:r>
            <a:r>
              <a:rPr sz="2000" spc="-45" dirty="0">
                <a:solidFill>
                  <a:srgbClr val="171512"/>
                </a:solidFill>
                <a:latin typeface="Arial"/>
                <a:cs typeface="Arial"/>
              </a:rPr>
              <a:t>т</a:t>
            </a:r>
            <a:r>
              <a:rPr sz="2000" spc="-10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2000" spc="-8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нн</a:t>
            </a:r>
            <a:r>
              <a:rPr sz="2000" spc="-8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2000" spc="-50" dirty="0">
                <a:solidFill>
                  <a:srgbClr val="171512"/>
                </a:solidFill>
                <a:latin typeface="Arial"/>
                <a:cs typeface="Arial"/>
              </a:rPr>
              <a:t>е  </a:t>
            </a:r>
            <a:r>
              <a:rPr sz="2000" spc="1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2000" spc="-15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000" spc="-70" dirty="0">
                <a:solidFill>
                  <a:srgbClr val="171512"/>
                </a:solidFill>
                <a:latin typeface="Arial"/>
                <a:cs typeface="Arial"/>
              </a:rPr>
              <a:t>внешнее</a:t>
            </a:r>
            <a:endParaRPr sz="2000">
              <a:latin typeface="Arial"/>
              <a:cs typeface="Arial"/>
            </a:endParaRPr>
          </a:p>
          <a:p>
            <a:pPr marR="27940" algn="ctr"/>
            <a:r>
              <a:rPr sz="2000" spc="-55" dirty="0">
                <a:solidFill>
                  <a:srgbClr val="171512"/>
                </a:solidFill>
                <a:latin typeface="Arial"/>
                <a:cs typeface="Arial"/>
              </a:rPr>
              <a:t>мошенничество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8763" y="3041764"/>
            <a:ext cx="3105785" cy="1229824"/>
          </a:xfrm>
          <a:prstGeom prst="rect">
            <a:avLst/>
          </a:prstGeom>
          <a:ln w="12700">
            <a:solidFill>
              <a:srgbClr val="F9AF0A"/>
            </a:solidFill>
          </a:ln>
        </p:spPr>
        <p:txBody>
          <a:bodyPr vert="horz" wrap="square" lIns="0" tIns="303530" rIns="0" bIns="0" rtlCol="0">
            <a:spAutoFit/>
          </a:bodyPr>
          <a:lstStyle/>
          <a:p>
            <a:pPr marL="511809" marR="503555" algn="ctr">
              <a:spcBef>
                <a:spcPts val="2390"/>
              </a:spcBef>
            </a:pPr>
            <a:r>
              <a:rPr sz="2000" dirty="0">
                <a:solidFill>
                  <a:srgbClr val="171512"/>
                </a:solidFill>
                <a:latin typeface="Arial"/>
                <a:cs typeface="Arial"/>
              </a:rPr>
              <a:t>Н</a:t>
            </a:r>
            <a:r>
              <a:rPr sz="2000" spc="-4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2000" spc="-95" dirty="0">
                <a:solidFill>
                  <a:srgbClr val="171512"/>
                </a:solidFill>
                <a:latin typeface="Arial"/>
                <a:cs typeface="Arial"/>
              </a:rPr>
              <a:t>д</a:t>
            </a:r>
            <a:r>
              <a:rPr sz="2000" spc="-45" dirty="0">
                <a:solidFill>
                  <a:srgbClr val="171512"/>
                </a:solidFill>
                <a:latin typeface="Arial"/>
                <a:cs typeface="Arial"/>
              </a:rPr>
              <a:t>р</a:t>
            </a:r>
            <a:r>
              <a:rPr sz="2000" spc="-40" dirty="0">
                <a:solidFill>
                  <a:srgbClr val="171512"/>
                </a:solidFill>
                <a:latin typeface="Arial"/>
                <a:cs typeface="Arial"/>
              </a:rPr>
              <a:t>у</a:t>
            </a:r>
            <a:r>
              <a:rPr sz="2000" spc="-25" dirty="0">
                <a:solidFill>
                  <a:srgbClr val="171512"/>
                </a:solidFill>
                <a:latin typeface="Arial"/>
                <a:cs typeface="Arial"/>
              </a:rPr>
              <a:t>ж</a:t>
            </a:r>
            <a:r>
              <a:rPr sz="2000" spc="-9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2000" spc="-40" dirty="0">
                <a:solidFill>
                  <a:srgbClr val="171512"/>
                </a:solidFill>
                <a:latin typeface="Arial"/>
                <a:cs typeface="Arial"/>
              </a:rPr>
              <a:t>с</a:t>
            </a:r>
            <a:r>
              <a:rPr sz="2000" spc="-65" dirty="0">
                <a:solidFill>
                  <a:srgbClr val="171512"/>
                </a:solidFill>
                <a:latin typeface="Arial"/>
                <a:cs typeface="Arial"/>
              </a:rPr>
              <a:t>тв</a:t>
            </a:r>
            <a:r>
              <a:rPr sz="2000" spc="-80" dirty="0">
                <a:solidFill>
                  <a:srgbClr val="171512"/>
                </a:solidFill>
                <a:latin typeface="Arial"/>
                <a:cs typeface="Arial"/>
              </a:rPr>
              <a:t>е</a:t>
            </a:r>
            <a:r>
              <a:rPr sz="2000" spc="5" dirty="0">
                <a:solidFill>
                  <a:srgbClr val="171512"/>
                </a:solidFill>
                <a:latin typeface="Arial"/>
                <a:cs typeface="Arial"/>
              </a:rPr>
              <a:t>нн</a:t>
            </a:r>
            <a:r>
              <a:rPr sz="2000" spc="-155" dirty="0">
                <a:solidFill>
                  <a:srgbClr val="171512"/>
                </a:solidFill>
                <a:latin typeface="Arial"/>
                <a:cs typeface="Arial"/>
              </a:rPr>
              <a:t>ы</a:t>
            </a:r>
            <a:r>
              <a:rPr sz="2000" spc="-50" dirty="0">
                <a:solidFill>
                  <a:srgbClr val="171512"/>
                </a:solidFill>
                <a:latin typeface="Arial"/>
                <a:cs typeface="Arial"/>
              </a:rPr>
              <a:t>е  </a:t>
            </a:r>
            <a:r>
              <a:rPr sz="2000" spc="-55" dirty="0">
                <a:solidFill>
                  <a:srgbClr val="171512"/>
                </a:solidFill>
                <a:latin typeface="Arial"/>
                <a:cs typeface="Arial"/>
              </a:rPr>
              <a:t>действия </a:t>
            </a:r>
            <a:r>
              <a:rPr sz="2000" spc="-45" dirty="0">
                <a:solidFill>
                  <a:srgbClr val="171512"/>
                </a:solidFill>
                <a:latin typeface="Arial"/>
                <a:cs typeface="Arial"/>
              </a:rPr>
              <a:t>третьих  лиц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43362" y="5101489"/>
            <a:ext cx="3105785" cy="756617"/>
          </a:xfrm>
          <a:prstGeom prst="rect">
            <a:avLst/>
          </a:prstGeom>
          <a:ln w="12700">
            <a:solidFill>
              <a:srgbClr val="F9AF0A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2900">
              <a:latin typeface="Times New Roman"/>
              <a:cs typeface="Times New Roman"/>
            </a:endParaRPr>
          </a:p>
          <a:p>
            <a:pPr marL="833119">
              <a:spcBef>
                <a:spcPts val="5"/>
              </a:spcBef>
            </a:pPr>
            <a:r>
              <a:rPr sz="2000" spc="-20" dirty="0">
                <a:solidFill>
                  <a:srgbClr val="171512"/>
                </a:solidFill>
                <a:latin typeface="Arial"/>
                <a:cs typeface="Arial"/>
              </a:rPr>
              <a:t>Форс-мажор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7488" y="4005072"/>
            <a:ext cx="1959864" cy="234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17191" y="4005072"/>
            <a:ext cx="1520952" cy="234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17192" y="5346191"/>
            <a:ext cx="3063239" cy="237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17192" y="2779776"/>
            <a:ext cx="1450847" cy="237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47488" y="2773679"/>
            <a:ext cx="1868424" cy="2346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47488" y="1362455"/>
            <a:ext cx="1697736" cy="2194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7191" y="1353311"/>
            <a:ext cx="1368552" cy="2377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05758" y="404876"/>
            <a:ext cx="257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Мульти-эксперт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1905758" y="1354836"/>
            <a:ext cx="1778000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dirty="0">
                <a:solidFill>
                  <a:srgbClr val="171512"/>
                </a:solidFill>
                <a:latin typeface="Tahoma"/>
                <a:cs typeface="Tahoma"/>
              </a:rPr>
              <a:t>ЭКСПЕРТ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ts val="1700"/>
              </a:lnSpc>
              <a:spcBef>
                <a:spcPts val="5"/>
              </a:spcBef>
            </a:pPr>
            <a:r>
              <a:rPr sz="1400" spc="10" dirty="0">
                <a:solidFill>
                  <a:srgbClr val="171512"/>
                </a:solidFill>
                <a:latin typeface="Arial"/>
                <a:cs typeface="Arial"/>
              </a:rPr>
              <a:t>по </a:t>
            </a:r>
            <a:r>
              <a:rPr sz="1400" spc="-35" dirty="0">
                <a:solidFill>
                  <a:srgbClr val="171512"/>
                </a:solidFill>
                <a:latin typeface="Arial"/>
                <a:cs typeface="Arial"/>
              </a:rPr>
              <a:t>финансово-  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экономической</a:t>
            </a:r>
            <a:r>
              <a:rPr sz="1400" spc="-13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части,  антифрод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04303" y="618743"/>
            <a:ext cx="3663696" cy="62392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58714" y="1354837"/>
            <a:ext cx="153924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spc="5" dirty="0">
                <a:solidFill>
                  <a:srgbClr val="171512"/>
                </a:solidFill>
                <a:latin typeface="Arial"/>
                <a:cs typeface="Arial"/>
              </a:rPr>
              <a:t>ЮРИДИЧЕСКИЕ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700"/>
              </a:lnSpc>
              <a:spcBef>
                <a:spcPts val="5"/>
              </a:spcBef>
            </a:pP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компетенции,  </a:t>
            </a:r>
            <a:r>
              <a:rPr sz="1400" spc="-40" dirty="0">
                <a:solidFill>
                  <a:srgbClr val="171512"/>
                </a:solidFill>
                <a:latin typeface="Arial"/>
                <a:cs typeface="Arial"/>
              </a:rPr>
              <a:t>налоговый</a:t>
            </a:r>
            <a:r>
              <a:rPr sz="1400" spc="-14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эксперт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11610" y="2763013"/>
            <a:ext cx="1461770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spc="-15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700"/>
              </a:lnSpc>
              <a:spcBef>
                <a:spcPts val="5"/>
              </a:spcBef>
            </a:pP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банкротств,  юридическая</a:t>
            </a:r>
            <a:r>
              <a:rPr sz="1400" spc="-14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75" dirty="0">
                <a:solidFill>
                  <a:srgbClr val="171512"/>
                </a:solidFill>
                <a:latin typeface="Arial"/>
                <a:cs typeface="Arial"/>
              </a:rPr>
              <a:t>база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58714" y="2763012"/>
            <a:ext cx="1705610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00" spc="30" dirty="0">
                <a:solidFill>
                  <a:srgbClr val="171512"/>
                </a:solidFill>
                <a:latin typeface="Arial"/>
                <a:cs typeface="Arial"/>
              </a:rPr>
              <a:t>IT</a:t>
            </a:r>
            <a:r>
              <a:rPr sz="1400" spc="-10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512"/>
                </a:solidFill>
                <a:latin typeface="Arial"/>
                <a:cs typeface="Arial"/>
              </a:rPr>
              <a:t>СПЕЦИАЛИСТЫ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ts val="1700"/>
              </a:lnSpc>
              <a:spcBef>
                <a:spcPts val="5"/>
              </a:spcBef>
            </a:pP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в </a:t>
            </a:r>
            <a:r>
              <a:rPr sz="1400" spc="-40" dirty="0">
                <a:solidFill>
                  <a:srgbClr val="171512"/>
                </a:solidFill>
                <a:latin typeface="Arial"/>
                <a:cs typeface="Arial"/>
              </a:rPr>
              <a:t>области</a:t>
            </a:r>
            <a:r>
              <a:rPr sz="1400" spc="-16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цифрового  </a:t>
            </a:r>
            <a:r>
              <a:rPr sz="1400" spc="-40" dirty="0">
                <a:solidFill>
                  <a:srgbClr val="171512"/>
                </a:solidFill>
                <a:latin typeface="Arial"/>
                <a:cs typeface="Arial"/>
              </a:rPr>
              <a:t>форензика,</a:t>
            </a:r>
            <a:r>
              <a:rPr sz="1400" spc="-9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55" dirty="0">
                <a:solidFill>
                  <a:srgbClr val="171512"/>
                </a:solidFill>
                <a:latin typeface="Arial"/>
                <a:cs typeface="Arial"/>
              </a:rPr>
              <a:t>работа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50"/>
              </a:lnSpc>
            </a:pP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 </a:t>
            </a:r>
            <a:r>
              <a:rPr sz="1400" spc="-65" dirty="0">
                <a:solidFill>
                  <a:srgbClr val="171512"/>
                </a:solidFill>
                <a:latin typeface="Arial"/>
                <a:cs typeface="Arial"/>
              </a:rPr>
              <a:t>базами</a:t>
            </a:r>
            <a:r>
              <a:rPr sz="1400" spc="-15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171512"/>
                </a:solidFill>
                <a:latin typeface="Arial"/>
                <a:cs typeface="Arial"/>
              </a:rPr>
              <a:t>данных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11610" y="5326379"/>
            <a:ext cx="4006215" cy="112014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1400" spc="-40" dirty="0">
                <a:solidFill>
                  <a:srgbClr val="171512"/>
                </a:solidFill>
                <a:latin typeface="Arial"/>
                <a:cs typeface="Arial"/>
              </a:rPr>
              <a:t>БУХГАЛТЕРСКАЯ</a:t>
            </a:r>
            <a:r>
              <a:rPr sz="1400" spc="-8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ЭКСПЕРТИЗА:</a:t>
            </a:r>
            <a:endParaRPr sz="1400">
              <a:latin typeface="Arial"/>
              <a:cs typeface="Arial"/>
            </a:endParaRPr>
          </a:p>
          <a:p>
            <a:pPr marL="298450" indent="-285750">
              <a:spcBef>
                <a:spcPts val="120"/>
              </a:spcBef>
              <a:buClr>
                <a:srgbClr val="F9AF0A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50" dirty="0">
                <a:latin typeface="Trebuchet MS"/>
                <a:cs typeface="Trebuchet MS"/>
              </a:rPr>
              <a:t>анализ </a:t>
            </a:r>
            <a:r>
              <a:rPr sz="1400" spc="-55" dirty="0">
                <a:latin typeface="Trebuchet MS"/>
                <a:cs typeface="Trebuchet MS"/>
              </a:rPr>
              <a:t>избытка или </a:t>
            </a:r>
            <a:r>
              <a:rPr sz="1400" spc="-70" dirty="0">
                <a:latin typeface="Trebuchet MS"/>
                <a:cs typeface="Trebuchet MS"/>
              </a:rPr>
              <a:t>недостачи</a:t>
            </a:r>
            <a:r>
              <a:rPr sz="1400" spc="-285" dirty="0">
                <a:latin typeface="Trebuchet MS"/>
                <a:cs typeface="Trebuchet MS"/>
              </a:rPr>
              <a:t> </a:t>
            </a:r>
            <a:r>
              <a:rPr sz="1400" spc="-35" dirty="0">
                <a:latin typeface="Trebuchet MS"/>
                <a:cs typeface="Trebuchet MS"/>
              </a:rPr>
              <a:t>ТМЦ;</a:t>
            </a:r>
            <a:endParaRPr sz="1400">
              <a:latin typeface="Trebuchet MS"/>
              <a:cs typeface="Trebuchet MS"/>
            </a:endParaRPr>
          </a:p>
          <a:p>
            <a:pPr marL="298450" indent="-285750">
              <a:spcBef>
                <a:spcPts val="25"/>
              </a:spcBef>
              <a:buClr>
                <a:srgbClr val="F9AF0A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60" dirty="0">
                <a:latin typeface="Trebuchet MS"/>
                <a:cs typeface="Trebuchet MS"/>
              </a:rPr>
              <a:t>правильность </a:t>
            </a:r>
            <a:r>
              <a:rPr sz="1400" spc="-55" dirty="0">
                <a:latin typeface="Trebuchet MS"/>
                <a:cs typeface="Trebuchet MS"/>
              </a:rPr>
              <a:t>документального </a:t>
            </a:r>
            <a:r>
              <a:rPr sz="1400" spc="-60" dirty="0">
                <a:latin typeface="Trebuchet MS"/>
                <a:cs typeface="Trebuchet MS"/>
              </a:rPr>
              <a:t>оформления</a:t>
            </a:r>
            <a:r>
              <a:rPr sz="1400" spc="-245" dirty="0">
                <a:latin typeface="Trebuchet MS"/>
                <a:cs typeface="Trebuchet MS"/>
              </a:rPr>
              <a:t> </a:t>
            </a:r>
            <a:r>
              <a:rPr sz="1400" spc="-100" dirty="0">
                <a:latin typeface="Trebuchet MS"/>
                <a:cs typeface="Trebuchet MS"/>
              </a:rPr>
              <a:t>БУ;</a:t>
            </a:r>
            <a:endParaRPr sz="1400">
              <a:latin typeface="Trebuchet MS"/>
              <a:cs typeface="Trebuchet MS"/>
            </a:endParaRPr>
          </a:p>
          <a:p>
            <a:pPr marL="298450" indent="-285750">
              <a:lnSpc>
                <a:spcPts val="1645"/>
              </a:lnSpc>
              <a:spcBef>
                <a:spcPts val="20"/>
              </a:spcBef>
              <a:buClr>
                <a:srgbClr val="F9AF0A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-55" dirty="0">
                <a:latin typeface="Trebuchet MS"/>
                <a:cs typeface="Trebuchet MS"/>
              </a:rPr>
              <a:t>документальное </a:t>
            </a:r>
            <a:r>
              <a:rPr sz="1400" spc="-45" dirty="0">
                <a:latin typeface="Trebuchet MS"/>
                <a:cs typeface="Trebuchet MS"/>
              </a:rPr>
              <a:t>обоснование</a:t>
            </a:r>
            <a:r>
              <a:rPr sz="1400" spc="-160" dirty="0">
                <a:latin typeface="Trebuchet MS"/>
                <a:cs typeface="Trebuchet MS"/>
              </a:rPr>
              <a:t> </a:t>
            </a:r>
            <a:r>
              <a:rPr sz="1400" spc="-50" dirty="0">
                <a:latin typeface="Trebuchet MS"/>
                <a:cs typeface="Trebuchet MS"/>
              </a:rPr>
              <a:t>оприходования</a:t>
            </a:r>
            <a:endParaRPr sz="1400">
              <a:latin typeface="Trebuchet MS"/>
              <a:cs typeface="Trebuchet MS"/>
            </a:endParaRPr>
          </a:p>
          <a:p>
            <a:pPr marL="298450">
              <a:lnSpc>
                <a:spcPts val="1645"/>
              </a:lnSpc>
            </a:pPr>
            <a:r>
              <a:rPr sz="1400" spc="-80" dirty="0">
                <a:latin typeface="Trebuchet MS"/>
                <a:cs typeface="Trebuchet MS"/>
              </a:rPr>
              <a:t>/списания </a:t>
            </a:r>
            <a:r>
              <a:rPr sz="1400" spc="-65" dirty="0">
                <a:latin typeface="Trebuchet MS"/>
                <a:cs typeface="Trebuchet MS"/>
              </a:rPr>
              <a:t>товаров, </a:t>
            </a:r>
            <a:r>
              <a:rPr sz="1400" spc="-60" dirty="0">
                <a:latin typeface="Trebuchet MS"/>
                <a:cs typeface="Trebuchet MS"/>
              </a:rPr>
              <a:t>продукции, </a:t>
            </a:r>
            <a:r>
              <a:rPr sz="1400" spc="-80" dirty="0">
                <a:latin typeface="Trebuchet MS"/>
                <a:cs typeface="Trebuchet MS"/>
              </a:rPr>
              <a:t>ден.средств </a:t>
            </a:r>
            <a:r>
              <a:rPr sz="1400" spc="-45" dirty="0">
                <a:latin typeface="Trebuchet MS"/>
                <a:cs typeface="Trebuchet MS"/>
              </a:rPr>
              <a:t>и</a:t>
            </a:r>
            <a:r>
              <a:rPr sz="1400" spc="-260" dirty="0">
                <a:latin typeface="Trebuchet MS"/>
                <a:cs typeface="Trebuchet MS"/>
              </a:rPr>
              <a:t> </a:t>
            </a:r>
            <a:r>
              <a:rPr sz="1400" spc="-120" dirty="0">
                <a:latin typeface="Trebuchet MS"/>
                <a:cs typeface="Trebuchet MS"/>
              </a:rPr>
              <a:t>тд.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11609" y="3997453"/>
            <a:ext cx="1741170" cy="87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0"/>
              </a:lnSpc>
              <a:spcBef>
                <a:spcPts val="100"/>
              </a:spcBef>
            </a:pPr>
            <a:r>
              <a:rPr sz="1400" spc="-5" dirty="0">
                <a:solidFill>
                  <a:srgbClr val="171512"/>
                </a:solidFill>
                <a:latin typeface="Arial"/>
                <a:cs typeface="Arial"/>
              </a:rPr>
              <a:t>СТОИМОСТНАЯ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экспертиза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20"/>
              </a:spcBef>
            </a:pPr>
            <a:r>
              <a:rPr sz="1400" spc="-30" dirty="0">
                <a:solidFill>
                  <a:srgbClr val="171512"/>
                </a:solidFill>
                <a:latin typeface="Arial"/>
                <a:cs typeface="Arial"/>
              </a:rPr>
              <a:t>(инвестиционная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25"/>
              </a:spcBef>
            </a:pPr>
            <a:r>
              <a:rPr sz="1400" spc="-20" dirty="0">
                <a:solidFill>
                  <a:srgbClr val="171512"/>
                </a:solidFill>
                <a:latin typeface="Arial"/>
                <a:cs typeface="Arial"/>
              </a:rPr>
              <a:t>с </a:t>
            </a:r>
            <a:r>
              <a:rPr sz="1400" spc="-45" dirty="0">
                <a:solidFill>
                  <a:srgbClr val="171512"/>
                </a:solidFill>
                <a:latin typeface="Arial"/>
                <a:cs typeface="Arial"/>
              </a:rPr>
              <a:t>учетом всех</a:t>
            </a:r>
            <a:r>
              <a:rPr sz="1400" spc="-22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171512"/>
                </a:solidFill>
                <a:latin typeface="Arial"/>
                <a:cs typeface="Arial"/>
              </a:rPr>
              <a:t>рисков)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58715" y="3997453"/>
            <a:ext cx="1798955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0"/>
              </a:lnSpc>
              <a:spcBef>
                <a:spcPts val="100"/>
              </a:spcBef>
            </a:pPr>
            <a:r>
              <a:rPr sz="1400" spc="35" dirty="0">
                <a:solidFill>
                  <a:srgbClr val="171512"/>
                </a:solidFill>
                <a:latin typeface="Arial"/>
                <a:cs typeface="Arial"/>
              </a:rPr>
              <a:t>ЭМОЦИОНАЛЬНЫЙ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30"/>
              </a:lnSpc>
            </a:pPr>
            <a:r>
              <a:rPr sz="1400" spc="-25" dirty="0">
                <a:solidFill>
                  <a:srgbClr val="171512"/>
                </a:solidFill>
                <a:latin typeface="Arial"/>
                <a:cs typeface="Arial"/>
              </a:rPr>
              <a:t>интеллект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759" y="404876"/>
            <a:ext cx="5469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Когда проводится экспертиза</a:t>
            </a:r>
            <a:r>
              <a:rPr sz="2400" spc="-1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ПА?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3216630" y="1552956"/>
            <a:ext cx="3260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2000" spc="-60" dirty="0">
                <a:solidFill>
                  <a:srgbClr val="171512"/>
                </a:solidFill>
                <a:latin typeface="Arial"/>
                <a:cs typeface="Arial"/>
              </a:rPr>
              <a:t>предвидеть </a:t>
            </a:r>
            <a:r>
              <a:rPr sz="2000" spc="10" dirty="0">
                <a:solidFill>
                  <a:srgbClr val="171512"/>
                </a:solidFill>
                <a:latin typeface="Arial"/>
                <a:cs typeface="Arial"/>
              </a:rPr>
              <a:t>и</a:t>
            </a:r>
            <a:r>
              <a:rPr sz="2000" spc="-19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171512"/>
                </a:solidFill>
                <a:latin typeface="Arial"/>
                <a:cs typeface="Arial"/>
              </a:rPr>
              <a:t>предотвратить  </a:t>
            </a:r>
            <a:r>
              <a:rPr sz="2000" spc="-10" dirty="0">
                <a:solidFill>
                  <a:srgbClr val="171512"/>
                </a:solidFill>
                <a:latin typeface="Arial"/>
                <a:cs typeface="Arial"/>
              </a:rPr>
              <a:t>возникновение</a:t>
            </a:r>
            <a:r>
              <a:rPr sz="2000" spc="-19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171512"/>
                </a:solidFill>
                <a:latin typeface="Arial"/>
                <a:cs typeface="Arial"/>
              </a:rPr>
              <a:t>проблемной  </a:t>
            </a:r>
            <a:r>
              <a:rPr sz="2000" spc="-35" dirty="0">
                <a:solidFill>
                  <a:srgbClr val="171512"/>
                </a:solidFill>
                <a:latin typeface="Arial"/>
                <a:cs typeface="Arial"/>
              </a:rPr>
              <a:t>задолженности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82661" y="1740053"/>
            <a:ext cx="333375" cy="4203065"/>
            <a:chOff x="958660" y="1740052"/>
            <a:chExt cx="333375" cy="4203065"/>
          </a:xfrm>
        </p:grpSpPr>
        <p:sp>
          <p:nvSpPr>
            <p:cNvPr id="6" name="object 6"/>
            <p:cNvSpPr/>
            <p:nvPr/>
          </p:nvSpPr>
          <p:spPr>
            <a:xfrm>
              <a:off x="958660" y="1740052"/>
              <a:ext cx="170687" cy="5364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280" y="3566299"/>
              <a:ext cx="325372" cy="5394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58660" y="5394083"/>
              <a:ext cx="329182" cy="54863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216630" y="3378708"/>
            <a:ext cx="32537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spc="-40" dirty="0">
                <a:solidFill>
                  <a:srgbClr val="171512"/>
                </a:solidFill>
                <a:latin typeface="Arial"/>
                <a:cs typeface="Arial"/>
              </a:rPr>
              <a:t>оценить </a:t>
            </a:r>
            <a:r>
              <a:rPr sz="2000" spc="-30" dirty="0">
                <a:solidFill>
                  <a:srgbClr val="171512"/>
                </a:solidFill>
                <a:latin typeface="Arial"/>
                <a:cs typeface="Arial"/>
              </a:rPr>
              <a:t>перспективы  </a:t>
            </a:r>
            <a:r>
              <a:rPr sz="2000" spc="-70" dirty="0">
                <a:solidFill>
                  <a:srgbClr val="171512"/>
                </a:solidFill>
                <a:latin typeface="Arial"/>
                <a:cs typeface="Arial"/>
              </a:rPr>
              <a:t>возврата </a:t>
            </a:r>
            <a:r>
              <a:rPr sz="2000" spc="10" dirty="0">
                <a:solidFill>
                  <a:srgbClr val="171512"/>
                </a:solidFill>
                <a:latin typeface="Arial"/>
                <a:cs typeface="Arial"/>
              </a:rPr>
              <a:t>и </a:t>
            </a:r>
            <a:r>
              <a:rPr sz="2000" spc="-45" dirty="0">
                <a:solidFill>
                  <a:srgbClr val="171512"/>
                </a:solidFill>
                <a:latin typeface="Arial"/>
                <a:cs typeface="Arial"/>
              </a:rPr>
              <a:t>принять</a:t>
            </a:r>
            <a:r>
              <a:rPr sz="2000" spc="-30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000" spc="-60" dirty="0">
                <a:solidFill>
                  <a:srgbClr val="171512"/>
                </a:solidFill>
                <a:latin typeface="Arial"/>
                <a:cs typeface="Arial"/>
              </a:rPr>
              <a:t>решение  </a:t>
            </a:r>
            <a:r>
              <a:rPr sz="2000" spc="15" dirty="0">
                <a:solidFill>
                  <a:srgbClr val="171512"/>
                </a:solidFill>
                <a:latin typeface="Arial"/>
                <a:cs typeface="Arial"/>
              </a:rPr>
              <a:t>по</a:t>
            </a:r>
            <a:r>
              <a:rPr sz="2000" spc="-120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171512"/>
                </a:solidFill>
                <a:latin typeface="Arial"/>
                <a:cs typeface="Arial"/>
              </a:rPr>
              <a:t>реструктуризации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6630" y="5222748"/>
            <a:ext cx="3227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spc="-55" dirty="0">
                <a:solidFill>
                  <a:srgbClr val="171512"/>
                </a:solidFill>
                <a:latin typeface="Arial"/>
                <a:cs typeface="Arial"/>
              </a:rPr>
              <a:t>вернуть </a:t>
            </a:r>
            <a:r>
              <a:rPr sz="2000" spc="-50" dirty="0">
                <a:solidFill>
                  <a:srgbClr val="171512"/>
                </a:solidFill>
                <a:latin typeface="Arial"/>
                <a:cs typeface="Arial"/>
              </a:rPr>
              <a:t>долг </a:t>
            </a:r>
            <a:r>
              <a:rPr sz="2000" spc="-95" dirty="0">
                <a:solidFill>
                  <a:srgbClr val="171512"/>
                </a:solidFill>
                <a:latin typeface="Arial"/>
                <a:cs typeface="Arial"/>
              </a:rPr>
              <a:t>за </a:t>
            </a:r>
            <a:r>
              <a:rPr sz="2000" spc="-60" dirty="0">
                <a:solidFill>
                  <a:srgbClr val="171512"/>
                </a:solidFill>
                <a:latin typeface="Arial"/>
                <a:cs typeface="Arial"/>
              </a:rPr>
              <a:t>счет  </a:t>
            </a:r>
            <a:r>
              <a:rPr sz="2000" spc="-65" dirty="0">
                <a:solidFill>
                  <a:srgbClr val="171512"/>
                </a:solidFill>
                <a:latin typeface="Arial"/>
                <a:cs typeface="Arial"/>
              </a:rPr>
              <a:t>оставшихся </a:t>
            </a:r>
            <a:r>
              <a:rPr sz="2000" spc="10" dirty="0">
                <a:solidFill>
                  <a:srgbClr val="171512"/>
                </a:solidFill>
                <a:latin typeface="Arial"/>
                <a:cs typeface="Arial"/>
              </a:rPr>
              <a:t>и </a:t>
            </a:r>
            <a:r>
              <a:rPr sz="2000" spc="-30" dirty="0">
                <a:solidFill>
                  <a:srgbClr val="171512"/>
                </a:solidFill>
                <a:latin typeface="Arial"/>
                <a:cs typeface="Arial"/>
              </a:rPr>
              <a:t>сокрытых  </a:t>
            </a:r>
            <a:r>
              <a:rPr sz="2000" spc="-35" dirty="0">
                <a:solidFill>
                  <a:srgbClr val="171512"/>
                </a:solidFill>
                <a:latin typeface="Arial"/>
                <a:cs typeface="Arial"/>
              </a:rPr>
              <a:t>активов</a:t>
            </a:r>
            <a:r>
              <a:rPr sz="2000" spc="-145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2000" spc="-30" dirty="0">
                <a:solidFill>
                  <a:srgbClr val="171512"/>
                </a:solidFill>
                <a:latin typeface="Arial"/>
                <a:cs typeface="Arial"/>
              </a:rPr>
              <a:t>должника-банкрота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302929" y="0"/>
              <a:ext cx="8841070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905756" y="1195324"/>
            <a:ext cx="7893050" cy="5424627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spcBef>
                <a:spcPts val="265"/>
              </a:spcBef>
            </a:pPr>
            <a:r>
              <a:rPr sz="1600" b="1" dirty="0">
                <a:solidFill>
                  <a:srgbClr val="171512"/>
                </a:solidFill>
                <a:latin typeface="Arial"/>
                <a:cs typeface="Arial"/>
              </a:rPr>
              <a:t>КОНТРОЛЬ</a:t>
            </a:r>
            <a:r>
              <a:rPr sz="1600" b="1" spc="-114" dirty="0">
                <a:solidFill>
                  <a:srgbClr val="171512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71512"/>
                </a:solidFill>
                <a:latin typeface="Arial"/>
                <a:cs typeface="Arial"/>
              </a:rPr>
              <a:t>ПЛАТЕЖЕЙ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170"/>
              </a:spcBef>
            </a:pP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spc="-35" dirty="0">
                <a:latin typeface="Arial"/>
                <a:cs typeface="Arial"/>
              </a:rPr>
              <a:t>соответствие бюджету, </a:t>
            </a:r>
            <a:r>
              <a:rPr sz="1600" spc="-45" dirty="0">
                <a:latin typeface="Arial"/>
                <a:cs typeface="Arial"/>
              </a:rPr>
              <a:t>надежность </a:t>
            </a:r>
            <a:r>
              <a:rPr sz="1600" spc="90" dirty="0">
                <a:latin typeface="Arial"/>
                <a:cs typeface="Arial"/>
              </a:rPr>
              <a:t>/</a:t>
            </a:r>
            <a:r>
              <a:rPr sz="1600" spc="-27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аффилированность </a:t>
            </a:r>
            <a:r>
              <a:rPr sz="1600" spc="-30" dirty="0">
                <a:latin typeface="Arial"/>
                <a:cs typeface="Arial"/>
              </a:rPr>
              <a:t>контрагентов, </a:t>
            </a:r>
            <a:r>
              <a:rPr sz="1600" spc="-50" dirty="0">
                <a:latin typeface="Arial"/>
                <a:cs typeface="Arial"/>
              </a:rPr>
              <a:t>цены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05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600" b="1" spc="-40" dirty="0">
                <a:latin typeface="Arial"/>
                <a:cs typeface="Arial"/>
              </a:rPr>
              <a:t>ПРОВЕРКА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95"/>
              </a:spcBef>
            </a:pPr>
            <a:r>
              <a:rPr sz="1600" spc="-35" dirty="0">
                <a:latin typeface="Arial"/>
                <a:cs typeface="Arial"/>
              </a:rPr>
              <a:t>соблюдения </a:t>
            </a:r>
            <a:r>
              <a:rPr sz="1600" spc="-25" dirty="0">
                <a:latin typeface="Arial"/>
                <a:cs typeface="Arial"/>
              </a:rPr>
              <a:t>условий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договоров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12700"/>
            <a:r>
              <a:rPr sz="1600" b="1" spc="-15" dirty="0">
                <a:latin typeface="Arial"/>
                <a:cs typeface="Arial"/>
              </a:rPr>
              <a:t>КОНТРОЛЬ</a:t>
            </a:r>
            <a:r>
              <a:rPr sz="1600" b="1" spc="-114" dirty="0">
                <a:latin typeface="Arial"/>
                <a:cs typeface="Arial"/>
              </a:rPr>
              <a:t> </a:t>
            </a:r>
            <a:r>
              <a:rPr sz="1600" b="1" spc="-55" dirty="0">
                <a:latin typeface="Arial"/>
                <a:cs typeface="Arial"/>
              </a:rPr>
              <a:t>РАСХОДОВ:</a:t>
            </a:r>
            <a:endParaRPr sz="1600">
              <a:latin typeface="Arial"/>
              <a:cs typeface="Arial"/>
            </a:endParaRPr>
          </a:p>
          <a:p>
            <a:pPr marL="12700" marR="1044575">
              <a:lnSpc>
                <a:spcPts val="1900"/>
              </a:lnSpc>
              <a:spcBef>
                <a:spcPts val="175"/>
              </a:spcBef>
            </a:pPr>
            <a:r>
              <a:rPr sz="1600" spc="-65" dirty="0">
                <a:latin typeface="Arial"/>
                <a:cs typeface="Arial"/>
              </a:rPr>
              <a:t>анализ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сделок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по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приобретению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ресурсов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и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услуг,</a:t>
            </a:r>
            <a:r>
              <a:rPr sz="1600" spc="-155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в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том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числе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капитальное  строительство </a:t>
            </a:r>
            <a:r>
              <a:rPr sz="1600" spc="10" dirty="0">
                <a:latin typeface="Arial"/>
                <a:cs typeface="Arial"/>
              </a:rPr>
              <a:t>и </a:t>
            </a:r>
            <a:r>
              <a:rPr sz="1600" spc="-55" dirty="0">
                <a:latin typeface="Arial"/>
                <a:cs typeface="Arial"/>
              </a:rPr>
              <a:t>ремонты,</a:t>
            </a:r>
            <a:r>
              <a:rPr sz="1600" spc="-35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анализ затрат </a:t>
            </a: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spc="-45" dirty="0">
                <a:latin typeface="Arial"/>
                <a:cs typeface="Arial"/>
              </a:rPr>
              <a:t>персонал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900">
              <a:latin typeface="Arial"/>
              <a:cs typeface="Arial"/>
            </a:endParaRPr>
          </a:p>
          <a:p>
            <a:pPr marL="12700"/>
            <a:r>
              <a:rPr sz="1600" b="1" dirty="0">
                <a:latin typeface="Arial"/>
                <a:cs typeface="Arial"/>
              </a:rPr>
              <a:t>КОНТРОЛЬ</a:t>
            </a:r>
            <a:r>
              <a:rPr sz="1600" b="1" spc="-114" dirty="0">
                <a:latin typeface="Arial"/>
                <a:cs typeface="Arial"/>
              </a:rPr>
              <a:t> </a:t>
            </a:r>
            <a:r>
              <a:rPr sz="1600" b="1" spc="15" dirty="0">
                <a:latin typeface="Arial"/>
                <a:cs typeface="Arial"/>
              </a:rPr>
              <a:t>ДОХОДОВ: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sz="1600" spc="-40" dirty="0">
                <a:latin typeface="Arial"/>
                <a:cs typeface="Arial"/>
              </a:rPr>
              <a:t>рыночность </a:t>
            </a:r>
            <a:r>
              <a:rPr sz="1600" spc="-55" dirty="0">
                <a:latin typeface="Arial"/>
                <a:cs typeface="Arial"/>
              </a:rPr>
              <a:t>цен/аффилированность</a:t>
            </a:r>
            <a:r>
              <a:rPr sz="1600" spc="-135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покупателей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2100">
              <a:latin typeface="Arial"/>
              <a:cs typeface="Arial"/>
            </a:endParaRPr>
          </a:p>
          <a:p>
            <a:pPr marL="12700"/>
            <a:r>
              <a:rPr sz="1600" b="1" dirty="0">
                <a:latin typeface="Arial"/>
                <a:cs typeface="Arial"/>
              </a:rPr>
              <a:t>КОНТРОЛЬ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95"/>
              </a:spcBef>
            </a:pPr>
            <a:r>
              <a:rPr sz="1600" spc="-35" dirty="0">
                <a:latin typeface="Arial"/>
                <a:cs typeface="Arial"/>
              </a:rPr>
              <a:t>достаточности </a:t>
            </a:r>
            <a:r>
              <a:rPr sz="1600" spc="-15" dirty="0">
                <a:latin typeface="Arial"/>
                <a:cs typeface="Arial"/>
              </a:rPr>
              <a:t>ликвидности </a:t>
            </a:r>
            <a:r>
              <a:rPr sz="1600" spc="10" dirty="0">
                <a:latin typeface="Arial"/>
                <a:cs typeface="Arial"/>
              </a:rPr>
              <a:t>и</a:t>
            </a:r>
            <a:r>
              <a:rPr sz="1600" spc="-3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оборотного </a:t>
            </a:r>
            <a:r>
              <a:rPr sz="1600" spc="-60" dirty="0">
                <a:latin typeface="Arial"/>
                <a:cs typeface="Arial"/>
              </a:rPr>
              <a:t>капитала </a:t>
            </a:r>
            <a:r>
              <a:rPr sz="1600" spc="-55" dirty="0">
                <a:latin typeface="Arial"/>
                <a:cs typeface="Arial"/>
              </a:rPr>
              <a:t>(наличие </a:t>
            </a:r>
            <a:r>
              <a:rPr sz="1600" spc="-15" dirty="0">
                <a:latin typeface="Arial"/>
                <a:cs typeface="Arial"/>
              </a:rPr>
              <a:t>признаков </a:t>
            </a:r>
            <a:r>
              <a:rPr sz="1600" spc="-75" dirty="0">
                <a:latin typeface="Arial"/>
                <a:cs typeface="Arial"/>
              </a:rPr>
              <a:t>«вымывания»)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2100">
              <a:latin typeface="Arial"/>
              <a:cs typeface="Arial"/>
            </a:endParaRPr>
          </a:p>
          <a:p>
            <a:pPr marL="12700"/>
            <a:r>
              <a:rPr sz="1600" b="1" spc="20" dirty="0">
                <a:latin typeface="Arial"/>
                <a:cs typeface="Arial"/>
              </a:rPr>
              <a:t>АНАЛИЗ</a:t>
            </a:r>
            <a:r>
              <a:rPr sz="1600" b="1" spc="-114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АКТУАЛЬНОСТИ,</a:t>
            </a:r>
            <a:endParaRPr sz="1600">
              <a:latin typeface="Arial"/>
              <a:cs typeface="Arial"/>
            </a:endParaRPr>
          </a:p>
          <a:p>
            <a:pPr marL="12700" marR="756285">
              <a:lnSpc>
                <a:spcPct val="101899"/>
              </a:lnSpc>
              <a:spcBef>
                <a:spcPts val="60"/>
              </a:spcBef>
            </a:pPr>
            <a:r>
              <a:rPr sz="1600" spc="-25" dirty="0">
                <a:latin typeface="Arial"/>
                <a:cs typeface="Arial"/>
              </a:rPr>
              <a:t>достоверности основных предпосылок бизнес-планов </a:t>
            </a:r>
            <a:r>
              <a:rPr sz="1600" spc="10" dirty="0">
                <a:latin typeface="Arial"/>
                <a:cs typeface="Arial"/>
              </a:rPr>
              <a:t>по </a:t>
            </a:r>
            <a:r>
              <a:rPr sz="1600" spc="-45" dirty="0">
                <a:latin typeface="Arial"/>
                <a:cs typeface="Arial"/>
              </a:rPr>
              <a:t>формированию  </a:t>
            </a:r>
            <a:r>
              <a:rPr sz="1600" spc="-35" dirty="0">
                <a:latin typeface="Arial"/>
                <a:cs typeface="Arial"/>
              </a:rPr>
              <a:t>денежных</a:t>
            </a:r>
            <a:r>
              <a:rPr sz="1600" spc="-7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потоков,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прибыли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и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35" dirty="0">
                <a:latin typeface="Arial"/>
                <a:cs typeface="Arial"/>
              </a:rPr>
              <a:t>погашению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90" dirty="0">
                <a:latin typeface="Arial"/>
                <a:cs typeface="Arial"/>
              </a:rPr>
              <a:t>/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реструктуризации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задолженности  </a:t>
            </a:r>
            <a:r>
              <a:rPr sz="1600" spc="-50" dirty="0">
                <a:latin typeface="Arial"/>
                <a:cs typeface="Arial"/>
              </a:rPr>
              <a:t>(разовый </a:t>
            </a:r>
            <a:r>
              <a:rPr sz="1600" spc="90" dirty="0">
                <a:latin typeface="Arial"/>
                <a:cs typeface="Arial"/>
              </a:rPr>
              <a:t>/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регулярный)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759" y="404876"/>
            <a:ext cx="4250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Стадия превентивных</a:t>
            </a:r>
            <a:r>
              <a:rPr sz="2400" spc="-5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мер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2870199"/>
            <a:ext cx="9144000" cy="3987800"/>
          </a:xfrm>
          <a:custGeom>
            <a:avLst/>
            <a:gdLst/>
            <a:ahLst/>
            <a:cxnLst/>
            <a:rect l="l" t="t" r="r" b="b"/>
            <a:pathLst>
              <a:path w="9144000" h="3987800">
                <a:moveTo>
                  <a:pt x="9144000" y="0"/>
                </a:moveTo>
                <a:lnTo>
                  <a:pt x="0" y="0"/>
                </a:lnTo>
                <a:lnTo>
                  <a:pt x="0" y="2786875"/>
                </a:lnTo>
                <a:lnTo>
                  <a:pt x="0" y="3987800"/>
                </a:lnTo>
                <a:lnTo>
                  <a:pt x="9144000" y="3987800"/>
                </a:lnTo>
                <a:lnTo>
                  <a:pt x="9144000" y="2786875"/>
                </a:lnTo>
                <a:lnTo>
                  <a:pt x="9144000" y="0"/>
                </a:lnTo>
                <a:close/>
              </a:path>
            </a:pathLst>
          </a:custGeom>
          <a:solidFill>
            <a:srgbClr val="E5E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759" y="404876"/>
            <a:ext cx="5163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Стадия финансовых</a:t>
            </a:r>
            <a:r>
              <a:rPr sz="2400" spc="-1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трудностей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998013" y="1193292"/>
            <a:ext cx="7588250" cy="138493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indent="-342900">
              <a:spcBef>
                <a:spcPts val="625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25" dirty="0">
                <a:latin typeface="Arial"/>
                <a:cs typeface="Arial"/>
              </a:rPr>
              <a:t>Комплексная экономическая </a:t>
            </a:r>
            <a:r>
              <a:rPr sz="1400" spc="-20" dirty="0">
                <a:latin typeface="Arial"/>
                <a:cs typeface="Arial"/>
              </a:rPr>
              <a:t>экспертиза </a:t>
            </a:r>
            <a:r>
              <a:rPr sz="1400" spc="-45" dirty="0">
                <a:latin typeface="Arial"/>
                <a:cs typeface="Arial"/>
              </a:rPr>
              <a:t>деятельности </a:t>
            </a:r>
            <a:r>
              <a:rPr sz="1400" spc="-30" dirty="0">
                <a:latin typeface="Arial"/>
                <a:cs typeface="Arial"/>
              </a:rPr>
              <a:t>предприятия</a:t>
            </a:r>
            <a:r>
              <a:rPr sz="1400" spc="17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(разовая/регулярная).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530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15" dirty="0">
                <a:latin typeface="Arial"/>
                <a:cs typeface="Arial"/>
              </a:rPr>
              <a:t>Проверка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рыночности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цен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закупок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и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продаж,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достоверности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сведений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об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объемах.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600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25" dirty="0">
                <a:latin typeface="Arial"/>
                <a:cs typeface="Arial"/>
              </a:rPr>
              <a:t>Анализ </a:t>
            </a:r>
            <a:r>
              <a:rPr sz="1400" spc="-15" dirty="0">
                <a:latin typeface="Arial"/>
                <a:cs typeface="Arial"/>
              </a:rPr>
              <a:t>возможности </a:t>
            </a:r>
            <a:r>
              <a:rPr sz="1400" spc="5" dirty="0">
                <a:latin typeface="Arial"/>
                <a:cs typeface="Arial"/>
              </a:rPr>
              <a:t>и</a:t>
            </a:r>
            <a:r>
              <a:rPr sz="1400" spc="-29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перспектив </a:t>
            </a:r>
            <a:r>
              <a:rPr sz="1400" spc="-45" dirty="0">
                <a:latin typeface="Arial"/>
                <a:cs typeface="Arial"/>
              </a:rPr>
              <a:t>погашения </a:t>
            </a:r>
            <a:r>
              <a:rPr sz="1400" spc="-25" dirty="0">
                <a:latin typeface="Arial"/>
                <a:cs typeface="Arial"/>
              </a:rPr>
              <a:t>кредитов.</a:t>
            </a:r>
            <a:endParaRPr sz="1400">
              <a:latin typeface="Arial"/>
              <a:cs typeface="Arial"/>
            </a:endParaRPr>
          </a:p>
          <a:p>
            <a:pPr marL="354965" marR="718185" indent="-342900">
              <a:lnSpc>
                <a:spcPct val="101400"/>
              </a:lnSpc>
              <a:spcBef>
                <a:spcPts val="600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50" dirty="0">
                <a:latin typeface="Arial"/>
                <a:cs typeface="Arial"/>
              </a:rPr>
              <a:t>Разработка </a:t>
            </a:r>
            <a:r>
              <a:rPr sz="1400" spc="-5" dirty="0">
                <a:latin typeface="Arial"/>
                <a:cs typeface="Arial"/>
              </a:rPr>
              <a:t>антикризисного </a:t>
            </a:r>
            <a:r>
              <a:rPr sz="1400" spc="-65" dirty="0">
                <a:latin typeface="Arial"/>
                <a:cs typeface="Arial"/>
              </a:rPr>
              <a:t>плана </a:t>
            </a:r>
            <a:r>
              <a:rPr sz="1400" spc="-40" dirty="0">
                <a:latin typeface="Arial"/>
                <a:cs typeface="Arial"/>
              </a:rPr>
              <a:t>развития </a:t>
            </a:r>
            <a:r>
              <a:rPr sz="1400" spc="-35" dirty="0">
                <a:latin typeface="Arial"/>
                <a:cs typeface="Arial"/>
              </a:rPr>
              <a:t>бизнеса </a:t>
            </a:r>
            <a:r>
              <a:rPr sz="1400" spc="-65" dirty="0">
                <a:latin typeface="Arial"/>
                <a:cs typeface="Arial"/>
              </a:rPr>
              <a:t>Заемщика, </a:t>
            </a:r>
            <a:r>
              <a:rPr sz="1400" spc="-40" dirty="0">
                <a:latin typeface="Arial"/>
                <a:cs typeface="Arial"/>
              </a:rPr>
              <a:t>обеспечивающего  возврат </a:t>
            </a:r>
            <a:r>
              <a:rPr sz="1400" spc="-20" dirty="0">
                <a:latin typeface="Arial"/>
                <a:cs typeface="Arial"/>
              </a:rPr>
              <a:t>кредитных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средств.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5758" y="3184652"/>
            <a:ext cx="8126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9AF0A"/>
                </a:solidFill>
                <a:latin typeface="Tahoma"/>
                <a:cs typeface="Tahoma"/>
              </a:rPr>
              <a:t>Подготовка </a:t>
            </a:r>
            <a:r>
              <a:rPr sz="2400" b="1" spc="-5" dirty="0">
                <a:solidFill>
                  <a:srgbClr val="F9AF0A"/>
                </a:solidFill>
                <a:latin typeface="Tahoma"/>
                <a:cs typeface="Tahoma"/>
              </a:rPr>
              <a:t>экономической экспертизы</a:t>
            </a:r>
            <a:r>
              <a:rPr sz="2400" b="1" spc="10" dirty="0">
                <a:solidFill>
                  <a:srgbClr val="F9AF0A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9AF0A"/>
                </a:solidFill>
                <a:latin typeface="Tahoma"/>
                <a:cs typeface="Tahoma"/>
              </a:rPr>
              <a:t>включает: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5758" y="3899916"/>
            <a:ext cx="8186420" cy="25431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indent="-342900">
              <a:spcBef>
                <a:spcPts val="625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20" dirty="0">
                <a:latin typeface="Arial"/>
                <a:cs typeface="Arial"/>
              </a:rPr>
              <a:t>подготовка </a:t>
            </a:r>
            <a:r>
              <a:rPr sz="1400" spc="-5" dirty="0">
                <a:latin typeface="Arial"/>
                <a:cs typeface="Arial"/>
              </a:rPr>
              <a:t>экономического </a:t>
            </a:r>
            <a:r>
              <a:rPr sz="1400" spc="-65" dirty="0">
                <a:latin typeface="Arial"/>
                <a:cs typeface="Arial"/>
              </a:rPr>
              <a:t>плана </a:t>
            </a:r>
            <a:r>
              <a:rPr sz="1400" spc="-40" dirty="0">
                <a:latin typeface="Arial"/>
                <a:cs typeface="Arial"/>
              </a:rPr>
              <a:t>развития</a:t>
            </a:r>
            <a:r>
              <a:rPr sz="1400" spc="-2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компании;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530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25" dirty="0">
                <a:latin typeface="Arial"/>
                <a:cs typeface="Arial"/>
              </a:rPr>
              <a:t>освобождение </a:t>
            </a:r>
            <a:r>
              <a:rPr sz="1400" spc="-10" dirty="0">
                <a:latin typeface="Arial"/>
                <a:cs typeface="Arial"/>
              </a:rPr>
              <a:t>от</a:t>
            </a:r>
            <a:r>
              <a:rPr sz="1400" spc="-28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субсидиарной ответственности </a:t>
            </a:r>
            <a:r>
              <a:rPr sz="1400" spc="-35" dirty="0">
                <a:latin typeface="Arial"/>
                <a:cs typeface="Arial"/>
              </a:rPr>
              <a:t>генерального </a:t>
            </a:r>
            <a:r>
              <a:rPr sz="1400" spc="-15" dirty="0">
                <a:latin typeface="Arial"/>
                <a:cs typeface="Arial"/>
              </a:rPr>
              <a:t>директора;</a:t>
            </a:r>
            <a:endParaRPr sz="1400">
              <a:latin typeface="Arial"/>
              <a:cs typeface="Arial"/>
            </a:endParaRPr>
          </a:p>
          <a:p>
            <a:pPr marL="355600" marR="5080" indent="-342900">
              <a:lnSpc>
                <a:spcPct val="101400"/>
              </a:lnSpc>
              <a:spcBef>
                <a:spcPts val="600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65" dirty="0">
                <a:latin typeface="Arial"/>
                <a:cs typeface="Arial"/>
              </a:rPr>
              <a:t>финансовая </a:t>
            </a:r>
            <a:r>
              <a:rPr sz="1400" spc="-70" dirty="0">
                <a:latin typeface="Arial"/>
                <a:cs typeface="Arial"/>
              </a:rPr>
              <a:t>модель, </a:t>
            </a:r>
            <a:r>
              <a:rPr sz="1400" spc="-50" dirty="0">
                <a:latin typeface="Arial"/>
                <a:cs typeface="Arial"/>
              </a:rPr>
              <a:t>позволяющая моделировать </a:t>
            </a:r>
            <a:r>
              <a:rPr sz="1400" spc="-30" dirty="0">
                <a:latin typeface="Arial"/>
                <a:cs typeface="Arial"/>
              </a:rPr>
              <a:t>сценарии </a:t>
            </a:r>
            <a:r>
              <a:rPr sz="1400" spc="-40" dirty="0">
                <a:latin typeface="Arial"/>
                <a:cs typeface="Arial"/>
              </a:rPr>
              <a:t>развития </a:t>
            </a:r>
            <a:r>
              <a:rPr sz="1400" spc="-10" dirty="0">
                <a:latin typeface="Arial"/>
                <a:cs typeface="Arial"/>
              </a:rPr>
              <a:t>от </a:t>
            </a:r>
            <a:r>
              <a:rPr sz="1400" spc="-25" dirty="0">
                <a:latin typeface="Arial"/>
                <a:cs typeface="Arial"/>
              </a:rPr>
              <a:t>текущего </a:t>
            </a:r>
            <a:r>
              <a:rPr sz="1400" spc="-30" dirty="0">
                <a:latin typeface="Arial"/>
                <a:cs typeface="Arial"/>
              </a:rPr>
              <a:t>до</a:t>
            </a:r>
            <a:r>
              <a:rPr sz="1400" spc="-2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критического,  </a:t>
            </a:r>
            <a:r>
              <a:rPr sz="1400" spc="-30" dirty="0">
                <a:latin typeface="Arial"/>
                <a:cs typeface="Arial"/>
              </a:rPr>
              <a:t>найти </a:t>
            </a:r>
            <a:r>
              <a:rPr sz="1400" dirty="0">
                <a:latin typeface="Arial"/>
                <a:cs typeface="Arial"/>
              </a:rPr>
              <a:t>точки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роста;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600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20" dirty="0">
                <a:latin typeface="Arial"/>
                <a:cs typeface="Arial"/>
              </a:rPr>
              <a:t>оценка </a:t>
            </a:r>
            <a:r>
              <a:rPr sz="1400" spc="-10" dirty="0">
                <a:latin typeface="Arial"/>
                <a:cs typeface="Arial"/>
              </a:rPr>
              <a:t>дебиторской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задолженности;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625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20" dirty="0">
                <a:latin typeface="Arial"/>
                <a:cs typeface="Arial"/>
              </a:rPr>
              <a:t>проверка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контрагентов;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525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55" dirty="0">
                <a:latin typeface="Arial"/>
                <a:cs typeface="Arial"/>
              </a:rPr>
              <a:t>выявление </a:t>
            </a:r>
            <a:r>
              <a:rPr sz="1400" spc="-25" dirty="0">
                <a:latin typeface="Arial"/>
                <a:cs typeface="Arial"/>
              </a:rPr>
              <a:t>неликвидных активов </a:t>
            </a:r>
            <a:r>
              <a:rPr sz="1400" spc="-55" dirty="0">
                <a:latin typeface="Arial"/>
                <a:cs typeface="Arial"/>
              </a:rPr>
              <a:t>в </a:t>
            </a:r>
            <a:r>
              <a:rPr sz="1400" spc="-20" dirty="0">
                <a:latin typeface="Arial"/>
                <a:cs typeface="Arial"/>
              </a:rPr>
              <a:t>текущих </a:t>
            </a:r>
            <a:r>
              <a:rPr sz="1400" spc="-35" dirty="0">
                <a:latin typeface="Arial"/>
                <a:cs typeface="Arial"/>
              </a:rPr>
              <a:t>рыночных</a:t>
            </a:r>
            <a:r>
              <a:rPr sz="1400" spc="-29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условиях;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625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-45" dirty="0">
                <a:latin typeface="Arial"/>
                <a:cs typeface="Arial"/>
              </a:rPr>
              <a:t>повышение </a:t>
            </a:r>
            <a:r>
              <a:rPr sz="1400" spc="-15" dirty="0">
                <a:latin typeface="Arial"/>
                <a:cs typeface="Arial"/>
              </a:rPr>
              <a:t>ликвидности </a:t>
            </a:r>
            <a:r>
              <a:rPr sz="1400" spc="-25" dirty="0">
                <a:latin typeface="Arial"/>
                <a:cs typeface="Arial"/>
              </a:rPr>
              <a:t>активов </a:t>
            </a:r>
            <a:r>
              <a:rPr sz="1400" spc="-55" dirty="0">
                <a:latin typeface="Arial"/>
                <a:cs typeface="Arial"/>
              </a:rPr>
              <a:t>(в </a:t>
            </a:r>
            <a:r>
              <a:rPr sz="1400" spc="-70" dirty="0">
                <a:latin typeface="Arial"/>
                <a:cs typeface="Arial"/>
              </a:rPr>
              <a:t>т.ч.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залоговых);</a:t>
            </a:r>
            <a:endParaRPr sz="1400">
              <a:latin typeface="Arial"/>
              <a:cs typeface="Arial"/>
            </a:endParaRPr>
          </a:p>
          <a:p>
            <a:pPr marL="355600" indent="-342900">
              <a:spcBef>
                <a:spcPts val="625"/>
              </a:spcBef>
              <a:buClr>
                <a:srgbClr val="F9AF0A"/>
              </a:buClr>
              <a:buChar char="•"/>
              <a:tabLst>
                <a:tab pos="354965" algn="l"/>
                <a:tab pos="355600" algn="l"/>
              </a:tabLst>
            </a:pPr>
            <a:r>
              <a:rPr sz="1400" spc="35" dirty="0">
                <a:latin typeface="Arial"/>
                <a:cs typeface="Arial"/>
              </a:rPr>
              <a:t>НЭИ </a:t>
            </a:r>
            <a:r>
              <a:rPr sz="1400" spc="5" dirty="0">
                <a:latin typeface="Arial"/>
                <a:cs typeface="Arial"/>
              </a:rPr>
              <a:t>и </a:t>
            </a:r>
            <a:r>
              <a:rPr sz="1400" spc="-30" dirty="0">
                <a:latin typeface="Arial"/>
                <a:cs typeface="Arial"/>
              </a:rPr>
              <a:t>земельно-правовой</a:t>
            </a:r>
            <a:r>
              <a:rPr sz="1400" spc="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консалтинг.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26611" y="2110766"/>
            <a:ext cx="241935" cy="3546475"/>
          </a:xfrm>
          <a:custGeom>
            <a:avLst/>
            <a:gdLst/>
            <a:ahLst/>
            <a:cxnLst/>
            <a:rect l="l" t="t" r="r" b="b"/>
            <a:pathLst>
              <a:path w="241934" h="3546475">
                <a:moveTo>
                  <a:pt x="241388" y="0"/>
                </a:moveTo>
                <a:lnTo>
                  <a:pt x="0" y="0"/>
                </a:lnTo>
                <a:lnTo>
                  <a:pt x="0" y="3546298"/>
                </a:lnTo>
                <a:lnTo>
                  <a:pt x="241388" y="3546298"/>
                </a:lnTo>
                <a:lnTo>
                  <a:pt x="241388" y="0"/>
                </a:lnTo>
                <a:close/>
              </a:path>
            </a:pathLst>
          </a:custGeom>
          <a:solidFill>
            <a:srgbClr val="F9AF0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834559" y="1719277"/>
              <a:ext cx="4128230" cy="40353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5758" y="404876"/>
            <a:ext cx="3699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9AF0A"/>
                </a:solidFill>
              </a:rPr>
              <a:t>На </a:t>
            </a:r>
            <a:r>
              <a:rPr sz="2400" spc="-5" dirty="0">
                <a:solidFill>
                  <a:srgbClr val="F9AF0A"/>
                </a:solidFill>
              </a:rPr>
              <a:t>стадии</a:t>
            </a:r>
            <a:r>
              <a:rPr sz="2400" spc="-85" dirty="0">
                <a:solidFill>
                  <a:srgbClr val="F9AF0A"/>
                </a:solidFill>
              </a:rPr>
              <a:t> </a:t>
            </a:r>
            <a:r>
              <a:rPr sz="2400" dirty="0">
                <a:solidFill>
                  <a:srgbClr val="F9AF0A"/>
                </a:solidFill>
              </a:rPr>
              <a:t>банкротства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905758" y="1681989"/>
            <a:ext cx="582041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spc="-120" dirty="0">
                <a:latin typeface="Arial"/>
                <a:cs typeface="Arial"/>
              </a:rPr>
              <a:t>Выделяют </a:t>
            </a:r>
            <a:r>
              <a:rPr sz="2400" spc="-85" dirty="0">
                <a:latin typeface="Arial"/>
                <a:cs typeface="Arial"/>
              </a:rPr>
              <a:t>следующие </a:t>
            </a:r>
            <a:r>
              <a:rPr sz="2400" spc="-114" dirty="0">
                <a:latin typeface="Arial"/>
                <a:cs typeface="Arial"/>
              </a:rPr>
              <a:t>этапы  </a:t>
            </a:r>
            <a:r>
              <a:rPr sz="2400" spc="-30" dirty="0">
                <a:latin typeface="Arial"/>
                <a:cs typeface="Arial"/>
              </a:rPr>
              <a:t>реструктуризации </a:t>
            </a:r>
            <a:r>
              <a:rPr sz="2400" spc="-85" dirty="0">
                <a:latin typeface="Arial"/>
                <a:cs typeface="Arial"/>
              </a:rPr>
              <a:t>непрофильных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активов: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5758" y="2826003"/>
            <a:ext cx="5505450" cy="324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910"/>
              </a:lnSpc>
              <a:spcBef>
                <a:spcPts val="100"/>
              </a:spcBef>
              <a:buClr>
                <a:srgbClr val="F9AF0A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600" spc="-25" dirty="0">
                <a:latin typeface="Arial"/>
                <a:cs typeface="Arial"/>
              </a:rPr>
              <a:t>отнесение </a:t>
            </a:r>
            <a:r>
              <a:rPr sz="1600" spc="-70" dirty="0">
                <a:latin typeface="Arial"/>
                <a:cs typeface="Arial"/>
              </a:rPr>
              <a:t>имущества </a:t>
            </a:r>
            <a:r>
              <a:rPr sz="1600" spc="-60" dirty="0">
                <a:latin typeface="Arial"/>
                <a:cs typeface="Arial"/>
              </a:rPr>
              <a:t>в </a:t>
            </a:r>
            <a:r>
              <a:rPr sz="1600" dirty="0">
                <a:latin typeface="Arial"/>
                <a:cs typeface="Arial"/>
              </a:rPr>
              <a:t>нужную</a:t>
            </a:r>
            <a:r>
              <a:rPr sz="1600" spc="-19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категорию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ts val="1910"/>
              </a:lnSpc>
            </a:pPr>
            <a:r>
              <a:rPr sz="1600" spc="-50" dirty="0">
                <a:latin typeface="Arial"/>
                <a:cs typeface="Arial"/>
              </a:rPr>
              <a:t>(профильные/непрофильные);</a:t>
            </a:r>
            <a:endParaRPr sz="1600">
              <a:latin typeface="Arial"/>
              <a:cs typeface="Arial"/>
            </a:endParaRPr>
          </a:p>
          <a:p>
            <a:pPr marL="355600" indent="-342900">
              <a:spcBef>
                <a:spcPts val="575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35" dirty="0">
                <a:latin typeface="Arial"/>
                <a:cs typeface="Arial"/>
              </a:rPr>
              <a:t>определение </a:t>
            </a:r>
            <a:r>
              <a:rPr sz="1600" spc="-45" dirty="0">
                <a:latin typeface="Arial"/>
                <a:cs typeface="Arial"/>
              </a:rPr>
              <a:t>рентабельности </a:t>
            </a:r>
            <a:r>
              <a:rPr sz="1600" spc="-60" dirty="0">
                <a:latin typeface="Arial"/>
                <a:cs typeface="Arial"/>
              </a:rPr>
              <a:t>работы</a:t>
            </a:r>
            <a:r>
              <a:rPr sz="1600" spc="-17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объекта;</a:t>
            </a:r>
            <a:endParaRPr sz="1600">
              <a:latin typeface="Arial"/>
              <a:cs typeface="Arial"/>
            </a:endParaRPr>
          </a:p>
          <a:p>
            <a:pPr marL="355600" indent="-342900">
              <a:spcBef>
                <a:spcPts val="695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30" dirty="0">
                <a:latin typeface="Arial"/>
                <a:cs typeface="Arial"/>
              </a:rPr>
              <a:t>проведение </a:t>
            </a:r>
            <a:r>
              <a:rPr sz="1600" spc="-80" dirty="0">
                <a:latin typeface="Arial"/>
                <a:cs typeface="Arial"/>
              </a:rPr>
              <a:t>анализа </a:t>
            </a:r>
            <a:r>
              <a:rPr sz="1600" spc="-40" dirty="0">
                <a:latin typeface="Arial"/>
                <a:cs typeface="Arial"/>
              </a:rPr>
              <a:t>рынка </a:t>
            </a:r>
            <a:r>
              <a:rPr sz="1600" spc="-55" dirty="0">
                <a:latin typeface="Arial"/>
                <a:cs typeface="Arial"/>
              </a:rPr>
              <a:t>аналогичных</a:t>
            </a:r>
            <a:r>
              <a:rPr sz="1600" spc="-190" dirty="0">
                <a:latin typeface="Arial"/>
                <a:cs typeface="Arial"/>
              </a:rPr>
              <a:t> </a:t>
            </a:r>
            <a:r>
              <a:rPr sz="1600" spc="-30" dirty="0">
                <a:latin typeface="Arial"/>
                <a:cs typeface="Arial"/>
              </a:rPr>
              <a:t>товаров;</a:t>
            </a:r>
            <a:endParaRPr sz="1600">
              <a:latin typeface="Arial"/>
              <a:cs typeface="Arial"/>
            </a:endParaRPr>
          </a:p>
          <a:p>
            <a:pPr marL="355600" indent="-342900">
              <a:spcBef>
                <a:spcPts val="575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40" dirty="0">
                <a:latin typeface="Arial"/>
                <a:cs typeface="Arial"/>
              </a:rPr>
              <a:t>рассмотрение </a:t>
            </a:r>
            <a:r>
              <a:rPr sz="1600" spc="-30" dirty="0">
                <a:latin typeface="Arial"/>
                <a:cs typeface="Arial"/>
              </a:rPr>
              <a:t>возможных </a:t>
            </a:r>
            <a:r>
              <a:rPr sz="1600" spc="-55" dirty="0">
                <a:latin typeface="Arial"/>
                <a:cs typeface="Arial"/>
              </a:rPr>
              <a:t>вариантов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реструктуризации;</a:t>
            </a:r>
            <a:endParaRPr sz="1600">
              <a:latin typeface="Arial"/>
              <a:cs typeface="Arial"/>
            </a:endParaRPr>
          </a:p>
          <a:p>
            <a:pPr marL="355600" indent="-342900">
              <a:spcBef>
                <a:spcPts val="580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20" dirty="0">
                <a:latin typeface="Arial"/>
                <a:cs typeface="Arial"/>
              </a:rPr>
              <a:t>оценка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объектов;</a:t>
            </a:r>
            <a:endParaRPr sz="1600">
              <a:latin typeface="Arial"/>
              <a:cs typeface="Arial"/>
            </a:endParaRPr>
          </a:p>
          <a:p>
            <a:pPr marL="355600" marR="62865" indent="-342900">
              <a:lnSpc>
                <a:spcPts val="1900"/>
              </a:lnSpc>
              <a:spcBef>
                <a:spcPts val="655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65" dirty="0">
                <a:latin typeface="Arial"/>
                <a:cs typeface="Arial"/>
              </a:rPr>
              <a:t>выявление </a:t>
            </a:r>
            <a:r>
              <a:rPr sz="1600" dirty="0">
                <a:latin typeface="Arial"/>
                <a:cs typeface="Arial"/>
              </a:rPr>
              <a:t>рисков </a:t>
            </a:r>
            <a:r>
              <a:rPr sz="1600" spc="-20" dirty="0">
                <a:latin typeface="Arial"/>
                <a:cs typeface="Arial"/>
              </a:rPr>
              <a:t>реструктуризации </a:t>
            </a:r>
            <a:r>
              <a:rPr sz="1600" spc="-55" dirty="0">
                <a:latin typeface="Arial"/>
                <a:cs typeface="Arial"/>
              </a:rPr>
              <a:t>актива </a:t>
            </a:r>
            <a:r>
              <a:rPr sz="1600" spc="10" dirty="0">
                <a:latin typeface="Arial"/>
                <a:cs typeface="Arial"/>
              </a:rPr>
              <a:t>и</a:t>
            </a:r>
            <a:r>
              <a:rPr sz="1600" spc="-2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принятие  </a:t>
            </a:r>
            <a:r>
              <a:rPr sz="1600" spc="-55" dirty="0">
                <a:latin typeface="Arial"/>
                <a:cs typeface="Arial"/>
              </a:rPr>
              <a:t>мер </a:t>
            </a:r>
            <a:r>
              <a:rPr sz="1600" spc="10" dirty="0">
                <a:latin typeface="Arial"/>
                <a:cs typeface="Arial"/>
              </a:rPr>
              <a:t>по </a:t>
            </a:r>
            <a:r>
              <a:rPr sz="1600" spc="5" dirty="0">
                <a:latin typeface="Arial"/>
                <a:cs typeface="Arial"/>
              </a:rPr>
              <a:t>их</a:t>
            </a:r>
            <a:r>
              <a:rPr sz="1600" spc="-215" dirty="0">
                <a:latin typeface="Arial"/>
                <a:cs typeface="Arial"/>
              </a:rPr>
              <a:t> </a:t>
            </a:r>
            <a:r>
              <a:rPr sz="1600" spc="-40" dirty="0">
                <a:latin typeface="Arial"/>
                <a:cs typeface="Arial"/>
              </a:rPr>
              <a:t>уменьшению;</a:t>
            </a:r>
            <a:endParaRPr sz="1600">
              <a:latin typeface="Arial"/>
              <a:cs typeface="Arial"/>
            </a:endParaRPr>
          </a:p>
          <a:p>
            <a:pPr marL="355600" marR="5080" indent="-342900">
              <a:lnSpc>
                <a:spcPts val="1900"/>
              </a:lnSpc>
              <a:spcBef>
                <a:spcPts val="710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55" dirty="0">
                <a:latin typeface="Arial"/>
                <a:cs typeface="Arial"/>
              </a:rPr>
              <a:t>продажа </a:t>
            </a:r>
            <a:r>
              <a:rPr sz="1600" spc="-70" dirty="0">
                <a:latin typeface="Arial"/>
                <a:cs typeface="Arial"/>
              </a:rPr>
              <a:t>(передача </a:t>
            </a:r>
            <a:r>
              <a:rPr sz="1600" spc="-60" dirty="0">
                <a:latin typeface="Arial"/>
                <a:cs typeface="Arial"/>
              </a:rPr>
              <a:t>в </a:t>
            </a:r>
            <a:r>
              <a:rPr sz="1600" spc="-50" dirty="0">
                <a:latin typeface="Arial"/>
                <a:cs typeface="Arial"/>
              </a:rPr>
              <a:t>управление, </a:t>
            </a:r>
            <a:r>
              <a:rPr sz="1600" spc="-75" dirty="0">
                <a:latin typeface="Arial"/>
                <a:cs typeface="Arial"/>
              </a:rPr>
              <a:t>аренда) </a:t>
            </a:r>
            <a:r>
              <a:rPr sz="1600" spc="-80" dirty="0">
                <a:latin typeface="Arial"/>
                <a:cs typeface="Arial"/>
              </a:rPr>
              <a:t>на </a:t>
            </a:r>
            <a:r>
              <a:rPr sz="1600" dirty="0">
                <a:latin typeface="Arial"/>
                <a:cs typeface="Arial"/>
              </a:rPr>
              <a:t>конкурсных  </a:t>
            </a:r>
            <a:r>
              <a:rPr sz="1600" spc="-25" dirty="0">
                <a:latin typeface="Arial"/>
                <a:cs typeface="Arial"/>
              </a:rPr>
              <a:t>условиях;</a:t>
            </a:r>
            <a:endParaRPr sz="1600">
              <a:latin typeface="Arial"/>
              <a:cs typeface="Arial"/>
            </a:endParaRPr>
          </a:p>
          <a:p>
            <a:pPr marL="355600" indent="-342900">
              <a:spcBef>
                <a:spcPts val="509"/>
              </a:spcBef>
              <a:buClr>
                <a:srgbClr val="F9AF0A"/>
              </a:buClr>
              <a:buAutoNum type="arabicPeriod" startAt="2"/>
              <a:tabLst>
                <a:tab pos="354965" algn="l"/>
                <a:tab pos="355600" algn="l"/>
              </a:tabLst>
            </a:pPr>
            <a:r>
              <a:rPr sz="1600" spc="-45" dirty="0">
                <a:latin typeface="Arial"/>
                <a:cs typeface="Arial"/>
              </a:rPr>
              <a:t>управление </a:t>
            </a:r>
            <a:r>
              <a:rPr sz="1600" spc="-40" dirty="0">
                <a:latin typeface="Arial"/>
                <a:cs typeface="Arial"/>
              </a:rPr>
              <a:t>отношениями </a:t>
            </a:r>
            <a:r>
              <a:rPr sz="1600" spc="-20" dirty="0">
                <a:latin typeface="Arial"/>
                <a:cs typeface="Arial"/>
              </a:rPr>
              <a:t>с </a:t>
            </a:r>
            <a:r>
              <a:rPr sz="1600" spc="-60" dirty="0">
                <a:latin typeface="Arial"/>
                <a:cs typeface="Arial"/>
              </a:rPr>
              <a:t>реализованным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активом.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5772195"/>
            <a:ext cx="9144000" cy="628650"/>
          </a:xfrm>
          <a:custGeom>
            <a:avLst/>
            <a:gdLst/>
            <a:ahLst/>
            <a:cxnLst/>
            <a:rect l="l" t="t" r="r" b="b"/>
            <a:pathLst>
              <a:path w="9144000" h="628650">
                <a:moveTo>
                  <a:pt x="9144000" y="0"/>
                </a:moveTo>
                <a:lnTo>
                  <a:pt x="0" y="0"/>
                </a:lnTo>
                <a:lnTo>
                  <a:pt x="0" y="628178"/>
                </a:lnTo>
                <a:lnTo>
                  <a:pt x="9144000" y="628178"/>
                </a:lnTo>
                <a:lnTo>
                  <a:pt x="9144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4699025"/>
            <a:ext cx="9144000" cy="892810"/>
          </a:xfrm>
          <a:custGeom>
            <a:avLst/>
            <a:gdLst/>
            <a:ahLst/>
            <a:cxnLst/>
            <a:rect l="l" t="t" r="r" b="b"/>
            <a:pathLst>
              <a:path w="9144000" h="892810">
                <a:moveTo>
                  <a:pt x="9144000" y="0"/>
                </a:moveTo>
                <a:lnTo>
                  <a:pt x="0" y="0"/>
                </a:lnTo>
                <a:lnTo>
                  <a:pt x="0" y="892514"/>
                </a:lnTo>
                <a:lnTo>
                  <a:pt x="9144000" y="892514"/>
                </a:lnTo>
                <a:lnTo>
                  <a:pt x="9144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0" y="3848011"/>
            <a:ext cx="9144000" cy="670560"/>
          </a:xfrm>
          <a:custGeom>
            <a:avLst/>
            <a:gdLst/>
            <a:ahLst/>
            <a:cxnLst/>
            <a:rect l="l" t="t" r="r" b="b"/>
            <a:pathLst>
              <a:path w="9144000" h="670560">
                <a:moveTo>
                  <a:pt x="9144000" y="0"/>
                </a:moveTo>
                <a:lnTo>
                  <a:pt x="0" y="0"/>
                </a:lnTo>
                <a:lnTo>
                  <a:pt x="0" y="670356"/>
                </a:lnTo>
                <a:lnTo>
                  <a:pt x="9144000" y="670356"/>
                </a:lnTo>
                <a:lnTo>
                  <a:pt x="9144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2041994"/>
            <a:ext cx="9144000" cy="1631314"/>
          </a:xfrm>
          <a:custGeom>
            <a:avLst/>
            <a:gdLst/>
            <a:ahLst/>
            <a:cxnLst/>
            <a:rect l="l" t="t" r="r" b="b"/>
            <a:pathLst>
              <a:path w="9144000" h="1631314">
                <a:moveTo>
                  <a:pt x="9144000" y="0"/>
                </a:moveTo>
                <a:lnTo>
                  <a:pt x="0" y="0"/>
                </a:lnTo>
                <a:lnTo>
                  <a:pt x="0" y="1631175"/>
                </a:lnTo>
                <a:lnTo>
                  <a:pt x="9144000" y="1631175"/>
                </a:lnTo>
                <a:lnTo>
                  <a:pt x="9144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756" y="404876"/>
            <a:ext cx="7811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9AF0A"/>
                </a:solidFill>
              </a:rPr>
              <a:t>Проблемный </a:t>
            </a:r>
            <a:r>
              <a:rPr sz="2400" spc="-5" dirty="0">
                <a:solidFill>
                  <a:srgbClr val="F9AF0A"/>
                </a:solidFill>
              </a:rPr>
              <a:t>финансовый </a:t>
            </a:r>
            <a:r>
              <a:rPr sz="2400" dirty="0">
                <a:solidFill>
                  <a:srgbClr val="F9AF0A"/>
                </a:solidFill>
              </a:rPr>
              <a:t>долг — с </a:t>
            </a:r>
            <a:r>
              <a:rPr sz="2400" spc="-5" dirty="0">
                <a:solidFill>
                  <a:srgbClr val="F9AF0A"/>
                </a:solidFill>
              </a:rPr>
              <a:t>чего</a:t>
            </a:r>
            <a:r>
              <a:rPr sz="2400" spc="-55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начать?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998013" y="2177796"/>
            <a:ext cx="4556760" cy="139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spcBef>
                <a:spcPts val="100"/>
              </a:spcBef>
              <a:buClr>
                <a:srgbClr val="F9AF0A"/>
              </a:buClr>
              <a:buChar char="•"/>
              <a:tabLst>
                <a:tab pos="297815" algn="l"/>
                <a:tab pos="298450" algn="l"/>
              </a:tabLst>
            </a:pPr>
            <a:r>
              <a:rPr sz="1400" spc="-55" dirty="0">
                <a:latin typeface="Arial"/>
                <a:cs typeface="Arial"/>
              </a:rPr>
              <a:t>Выяснить в </a:t>
            </a:r>
            <a:r>
              <a:rPr sz="1400" spc="-70" dirty="0">
                <a:latin typeface="Arial"/>
                <a:cs typeface="Arial"/>
              </a:rPr>
              <a:t>чем </a:t>
            </a:r>
            <a:r>
              <a:rPr sz="1400" spc="-25" dirty="0">
                <a:latin typeface="Arial"/>
                <a:cs typeface="Arial"/>
              </a:rPr>
              <a:t>причина неисполнения</a:t>
            </a:r>
            <a:r>
              <a:rPr sz="1400" spc="-195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обязательств</a:t>
            </a:r>
            <a:endParaRPr sz="1400">
              <a:latin typeface="Arial"/>
              <a:cs typeface="Arial"/>
            </a:endParaRPr>
          </a:p>
          <a:p>
            <a:pPr marL="298450" marR="545465" indent="-285750">
              <a:lnSpc>
                <a:spcPct val="101400"/>
              </a:lnSpc>
              <a:spcBef>
                <a:spcPts val="1080"/>
              </a:spcBef>
              <a:buClr>
                <a:srgbClr val="F9AF0A"/>
              </a:buClr>
              <a:buChar char="•"/>
              <a:tabLst>
                <a:tab pos="297815" algn="l"/>
                <a:tab pos="298450" algn="l"/>
              </a:tabLst>
            </a:pPr>
            <a:r>
              <a:rPr sz="1400" spc="-40" dirty="0">
                <a:latin typeface="Arial"/>
                <a:cs typeface="Arial"/>
              </a:rPr>
              <a:t>Определить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есть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ли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бизнес,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какой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объем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долга  </a:t>
            </a:r>
            <a:r>
              <a:rPr sz="1400" spc="5" dirty="0">
                <a:latin typeface="Arial"/>
                <a:cs typeface="Arial"/>
              </a:rPr>
              <a:t>он </a:t>
            </a:r>
            <a:r>
              <a:rPr sz="1400" spc="-20" dirty="0">
                <a:latin typeface="Arial"/>
                <a:cs typeface="Arial"/>
              </a:rPr>
              <a:t>способен</a:t>
            </a:r>
            <a:r>
              <a:rPr sz="1400" spc="-17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обслуживать</a:t>
            </a:r>
            <a:endParaRPr sz="1400">
              <a:latin typeface="Arial"/>
              <a:cs typeface="Arial"/>
            </a:endParaRPr>
          </a:p>
          <a:p>
            <a:pPr marL="298450" marR="5080" indent="-285750">
              <a:lnSpc>
                <a:spcPct val="101400"/>
              </a:lnSpc>
              <a:spcBef>
                <a:spcPts val="1200"/>
              </a:spcBef>
              <a:buClr>
                <a:srgbClr val="F9AF0A"/>
              </a:buClr>
              <a:buChar char="•"/>
              <a:tabLst>
                <a:tab pos="297815" algn="l"/>
                <a:tab pos="298450" algn="l"/>
              </a:tabLst>
            </a:pPr>
            <a:r>
              <a:rPr sz="1400" spc="-55" dirty="0">
                <a:latin typeface="Arial"/>
                <a:cs typeface="Arial"/>
              </a:rPr>
              <a:t>Выяснить, есть </a:t>
            </a:r>
            <a:r>
              <a:rPr sz="1400" spc="-30" dirty="0">
                <a:latin typeface="Arial"/>
                <a:cs typeface="Arial"/>
              </a:rPr>
              <a:t>ли </a:t>
            </a:r>
            <a:r>
              <a:rPr sz="1400" spc="-15" dirty="0">
                <a:latin typeface="Arial"/>
                <a:cs typeface="Arial"/>
              </a:rPr>
              <a:t>способ </a:t>
            </a:r>
            <a:r>
              <a:rPr sz="1400" spc="-40" dirty="0">
                <a:latin typeface="Arial"/>
                <a:cs typeface="Arial"/>
              </a:rPr>
              <a:t>повысить </a:t>
            </a:r>
            <a:r>
              <a:rPr sz="1400" spc="-10" dirty="0">
                <a:latin typeface="Arial"/>
                <a:cs typeface="Arial"/>
              </a:rPr>
              <a:t>экономическую  </a:t>
            </a:r>
            <a:r>
              <a:rPr sz="1400" spc="-50" dirty="0">
                <a:latin typeface="Arial"/>
                <a:cs typeface="Arial"/>
              </a:rPr>
              <a:t>эффективность </a:t>
            </a:r>
            <a:r>
              <a:rPr sz="1400" spc="-35" dirty="0">
                <a:latin typeface="Arial"/>
                <a:cs typeface="Arial"/>
              </a:rPr>
              <a:t>бизнеса </a:t>
            </a:r>
            <a:r>
              <a:rPr sz="1400" spc="5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какие</a:t>
            </a:r>
            <a:r>
              <a:rPr sz="1400" spc="-254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затраты </a:t>
            </a:r>
            <a:r>
              <a:rPr sz="1400" spc="-35" dirty="0">
                <a:latin typeface="Arial"/>
                <a:cs typeface="Arial"/>
              </a:rPr>
              <a:t>потребуются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98014" y="4061460"/>
            <a:ext cx="41954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spcBef>
                <a:spcPts val="100"/>
              </a:spcBef>
              <a:buClr>
                <a:srgbClr val="F9AF0A"/>
              </a:buClr>
              <a:buChar char="•"/>
              <a:tabLst>
                <a:tab pos="297815" algn="l"/>
                <a:tab pos="298450" algn="l"/>
              </a:tabLst>
            </a:pPr>
            <a:r>
              <a:rPr sz="1400" spc="-55" dirty="0">
                <a:latin typeface="Arial"/>
                <a:cs typeface="Arial"/>
              </a:rPr>
              <a:t>Выяснить </a:t>
            </a:r>
            <a:r>
              <a:rPr sz="1400" spc="-15" dirty="0">
                <a:latin typeface="Arial"/>
                <a:cs typeface="Arial"/>
              </a:rPr>
              <a:t>сколько </a:t>
            </a:r>
            <a:r>
              <a:rPr sz="1400" spc="-25" dirty="0">
                <a:latin typeface="Arial"/>
                <a:cs typeface="Arial"/>
              </a:rPr>
              <a:t>принесет </a:t>
            </a:r>
            <a:r>
              <a:rPr sz="1400" spc="-75" dirty="0">
                <a:latin typeface="Arial"/>
                <a:cs typeface="Arial"/>
              </a:rPr>
              <a:t>дефолтная</a:t>
            </a:r>
            <a:r>
              <a:rPr sz="1400" spc="-240" dirty="0">
                <a:latin typeface="Arial"/>
                <a:cs typeface="Arial"/>
              </a:rPr>
              <a:t> </a:t>
            </a:r>
            <a:r>
              <a:rPr sz="1400" spc="-45" dirty="0">
                <a:latin typeface="Arial"/>
                <a:cs typeface="Arial"/>
              </a:rPr>
              <a:t>стратегия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98013" y="4774693"/>
            <a:ext cx="3945254" cy="6597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98450" marR="5080" indent="-285750">
              <a:lnSpc>
                <a:spcPts val="1610"/>
              </a:lnSpc>
              <a:spcBef>
                <a:spcPts val="210"/>
              </a:spcBef>
              <a:buClr>
                <a:srgbClr val="F9AF0A"/>
              </a:buClr>
              <a:buChar char="•"/>
              <a:tabLst>
                <a:tab pos="297815" algn="l"/>
                <a:tab pos="298450" algn="l"/>
              </a:tabLst>
            </a:pPr>
            <a:r>
              <a:rPr sz="1400" spc="-35" dirty="0">
                <a:latin typeface="Arial"/>
                <a:cs typeface="Arial"/>
              </a:rPr>
              <a:t>Определить </a:t>
            </a:r>
            <a:r>
              <a:rPr sz="1400" spc="-40" dirty="0">
                <a:latin typeface="Arial"/>
                <a:cs typeface="Arial"/>
              </a:rPr>
              <a:t>степень лояльности </a:t>
            </a:r>
            <a:r>
              <a:rPr sz="1400" spc="5" dirty="0">
                <a:latin typeface="Arial"/>
                <a:cs typeface="Arial"/>
              </a:rPr>
              <a:t>и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договором  </a:t>
            </a:r>
            <a:r>
              <a:rPr sz="1400" spc="-15" dirty="0">
                <a:latin typeface="Arial"/>
                <a:cs typeface="Arial"/>
              </a:rPr>
              <a:t>особенности </a:t>
            </a:r>
            <a:r>
              <a:rPr sz="1400" spc="-50" dirty="0">
                <a:latin typeface="Arial"/>
                <a:cs typeface="Arial"/>
              </a:rPr>
              <a:t>бенефициаров,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акционеров</a:t>
            </a:r>
            <a:endParaRPr sz="1400">
              <a:latin typeface="Arial"/>
              <a:cs typeface="Arial"/>
            </a:endParaRPr>
          </a:p>
          <a:p>
            <a:pPr marL="298450">
              <a:lnSpc>
                <a:spcPts val="1660"/>
              </a:lnSpc>
            </a:pPr>
            <a:r>
              <a:rPr sz="1400" spc="5" dirty="0">
                <a:latin typeface="Arial"/>
                <a:cs typeface="Arial"/>
              </a:rPr>
              <a:t>и </a:t>
            </a:r>
            <a:r>
              <a:rPr sz="1400" spc="-55" dirty="0">
                <a:latin typeface="Arial"/>
                <a:cs typeface="Arial"/>
              </a:rPr>
              <a:t>менеджмента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должника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4000" y="5772196"/>
            <a:ext cx="5435600" cy="532197"/>
          </a:xfrm>
          <a:prstGeom prst="rect">
            <a:avLst/>
          </a:prstGeom>
          <a:solidFill>
            <a:srgbClr val="F5F5F5"/>
          </a:solidFill>
        </p:spPr>
        <p:txBody>
          <a:bodyPr vert="horz" wrap="square" lIns="0" tIns="120650" rIns="0" bIns="0" rtlCol="0">
            <a:spAutoFit/>
          </a:bodyPr>
          <a:lstStyle/>
          <a:p>
            <a:pPr marL="772160" marR="1628775" indent="-285750">
              <a:lnSpc>
                <a:spcPts val="1610"/>
              </a:lnSpc>
              <a:spcBef>
                <a:spcPts val="950"/>
              </a:spcBef>
              <a:buClr>
                <a:srgbClr val="F9AF0A"/>
              </a:buClr>
              <a:buChar char="•"/>
              <a:tabLst>
                <a:tab pos="772160" algn="l"/>
                <a:tab pos="772795" algn="l"/>
              </a:tabLst>
            </a:pPr>
            <a:r>
              <a:rPr sz="1400" spc="-15" dirty="0">
                <a:latin typeface="Arial"/>
                <a:cs typeface="Arial"/>
              </a:rPr>
              <a:t>Построить </a:t>
            </a:r>
            <a:r>
              <a:rPr sz="1400" spc="-40" dirty="0">
                <a:latin typeface="Arial"/>
                <a:cs typeface="Arial"/>
              </a:rPr>
              <a:t>дерево </a:t>
            </a:r>
            <a:r>
              <a:rPr sz="1400" spc="-35" dirty="0">
                <a:latin typeface="Arial"/>
                <a:cs typeface="Arial"/>
              </a:rPr>
              <a:t>решений </a:t>
            </a:r>
            <a:r>
              <a:rPr sz="1400" spc="5" dirty="0">
                <a:latin typeface="Arial"/>
                <a:cs typeface="Arial"/>
              </a:rPr>
              <a:t>и</a:t>
            </a:r>
            <a:r>
              <a:rPr sz="1400" spc="-254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выбрать  </a:t>
            </a:r>
            <a:r>
              <a:rPr sz="1400" spc="-30" dirty="0">
                <a:latin typeface="Arial"/>
                <a:cs typeface="Arial"/>
              </a:rPr>
              <a:t>стратегию </a:t>
            </a:r>
            <a:r>
              <a:rPr sz="1400" spc="-20" dirty="0">
                <a:latin typeface="Arial"/>
                <a:cs typeface="Arial"/>
              </a:rPr>
              <a:t>с </a:t>
            </a:r>
            <a:r>
              <a:rPr sz="1400" spc="-65" dirty="0">
                <a:latin typeface="Arial"/>
                <a:cs typeface="Arial"/>
              </a:rPr>
              <a:t>максимальным</a:t>
            </a:r>
            <a:r>
              <a:rPr sz="1400" spc="-204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возвратом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52499" y="2506980"/>
            <a:ext cx="2108200" cy="65659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346075">
              <a:lnSpc>
                <a:spcPts val="1580"/>
              </a:lnSpc>
              <a:spcBef>
                <a:spcPts val="235"/>
              </a:spcBef>
            </a:pPr>
            <a:r>
              <a:rPr sz="1400" spc="-45" dirty="0">
                <a:latin typeface="Arial"/>
                <a:cs typeface="Arial"/>
              </a:rPr>
              <a:t>«</a:t>
            </a:r>
            <a:r>
              <a:rPr sz="1400" spc="-60" dirty="0">
                <a:latin typeface="Arial"/>
                <a:cs typeface="Arial"/>
              </a:rPr>
              <a:t>Э</a:t>
            </a:r>
            <a:r>
              <a:rPr sz="1400" spc="90" dirty="0">
                <a:latin typeface="Arial"/>
                <a:cs typeface="Arial"/>
              </a:rPr>
              <a:t>К</a:t>
            </a:r>
            <a:r>
              <a:rPr sz="1400" spc="45" dirty="0">
                <a:latin typeface="Arial"/>
                <a:cs typeface="Arial"/>
              </a:rPr>
              <a:t>О</a:t>
            </a:r>
            <a:r>
              <a:rPr sz="1400" spc="60" dirty="0">
                <a:latin typeface="Arial"/>
                <a:cs typeface="Arial"/>
              </a:rPr>
              <a:t>Н</a:t>
            </a:r>
            <a:r>
              <a:rPr sz="1400" spc="45" dirty="0">
                <a:latin typeface="Arial"/>
                <a:cs typeface="Arial"/>
              </a:rPr>
              <a:t>О</a:t>
            </a:r>
            <a:r>
              <a:rPr sz="1400" spc="80" dirty="0">
                <a:latin typeface="Arial"/>
                <a:cs typeface="Arial"/>
              </a:rPr>
              <a:t>М</a:t>
            </a:r>
            <a:r>
              <a:rPr sz="1400" spc="100" dirty="0">
                <a:latin typeface="Arial"/>
                <a:cs typeface="Arial"/>
              </a:rPr>
              <a:t>И</a:t>
            </a:r>
            <a:r>
              <a:rPr sz="1400" spc="-25" dirty="0">
                <a:latin typeface="Arial"/>
                <a:cs typeface="Arial"/>
              </a:rPr>
              <a:t>Ч</a:t>
            </a:r>
            <a:r>
              <a:rPr sz="1400" spc="-114" dirty="0">
                <a:latin typeface="Arial"/>
                <a:cs typeface="Arial"/>
              </a:rPr>
              <a:t>Е</a:t>
            </a:r>
            <a:r>
              <a:rPr sz="1400" spc="-130" dirty="0">
                <a:latin typeface="Arial"/>
                <a:cs typeface="Arial"/>
              </a:rPr>
              <a:t>С</a:t>
            </a:r>
            <a:r>
              <a:rPr sz="1400" spc="90" dirty="0">
                <a:latin typeface="Arial"/>
                <a:cs typeface="Arial"/>
              </a:rPr>
              <a:t>К</a:t>
            </a:r>
            <a:r>
              <a:rPr sz="1400" spc="50" dirty="0">
                <a:latin typeface="Arial"/>
                <a:cs typeface="Arial"/>
              </a:rPr>
              <a:t>А</a:t>
            </a:r>
            <a:r>
              <a:rPr sz="1400" spc="-85" dirty="0">
                <a:latin typeface="Arial"/>
                <a:cs typeface="Arial"/>
              </a:rPr>
              <a:t>Я  </a:t>
            </a:r>
            <a:r>
              <a:rPr sz="1400" spc="15" dirty="0">
                <a:latin typeface="Arial"/>
                <a:cs typeface="Arial"/>
              </a:rPr>
              <a:t>ПРИРОДА»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70"/>
              </a:lnSpc>
            </a:pPr>
            <a:r>
              <a:rPr sz="1400" spc="-25" dirty="0">
                <a:latin typeface="Arial"/>
                <a:cs typeface="Arial"/>
              </a:rPr>
              <a:t>(корпоративные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65" dirty="0">
                <a:latin typeface="Arial"/>
                <a:cs typeface="Arial"/>
              </a:rPr>
              <a:t>финансы)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1317" y="3963923"/>
            <a:ext cx="1432560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400" spc="-5" dirty="0">
                <a:latin typeface="Arial"/>
                <a:cs typeface="Arial"/>
              </a:rPr>
              <a:t>ЮР</a:t>
            </a:r>
            <a:r>
              <a:rPr sz="1400" spc="100" dirty="0">
                <a:latin typeface="Arial"/>
                <a:cs typeface="Arial"/>
              </a:rPr>
              <a:t>ИДИ</a:t>
            </a:r>
            <a:r>
              <a:rPr sz="1400" spc="-25" dirty="0">
                <a:latin typeface="Arial"/>
                <a:cs typeface="Arial"/>
              </a:rPr>
              <a:t>Ч</a:t>
            </a:r>
            <a:r>
              <a:rPr sz="1400" spc="-135" dirty="0">
                <a:latin typeface="Arial"/>
                <a:cs typeface="Arial"/>
              </a:rPr>
              <a:t>Е</a:t>
            </a:r>
            <a:r>
              <a:rPr sz="1400" spc="-105" dirty="0">
                <a:latin typeface="Arial"/>
                <a:cs typeface="Arial"/>
              </a:rPr>
              <a:t>С</a:t>
            </a:r>
            <a:r>
              <a:rPr sz="1400" spc="90" dirty="0">
                <a:latin typeface="Arial"/>
                <a:cs typeface="Arial"/>
              </a:rPr>
              <a:t>К</a:t>
            </a:r>
            <a:r>
              <a:rPr sz="1400" spc="100" dirty="0">
                <a:latin typeface="Arial"/>
                <a:cs typeface="Arial"/>
              </a:rPr>
              <a:t>И</a:t>
            </a:r>
            <a:r>
              <a:rPr sz="1400" spc="-80" dirty="0">
                <a:latin typeface="Arial"/>
                <a:cs typeface="Arial"/>
              </a:rPr>
              <a:t>Е  </a:t>
            </a:r>
            <a:r>
              <a:rPr sz="1400" spc="-10" dirty="0">
                <a:latin typeface="Arial"/>
                <a:cs typeface="Arial"/>
              </a:rPr>
              <a:t>ИНСТРУМЕНТЫ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51318" y="4917949"/>
            <a:ext cx="1927225" cy="44005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235"/>
              </a:spcBef>
            </a:pPr>
            <a:r>
              <a:rPr sz="1400" spc="50" dirty="0">
                <a:latin typeface="Arial"/>
                <a:cs typeface="Arial"/>
              </a:rPr>
              <a:t>ТАКТИКА </a:t>
            </a:r>
            <a:r>
              <a:rPr sz="1400" spc="105" dirty="0">
                <a:latin typeface="Arial"/>
                <a:cs typeface="Arial"/>
              </a:rPr>
              <a:t>И</a:t>
            </a:r>
            <a:r>
              <a:rPr sz="1400" spc="-27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ТЕХНИКА  </a:t>
            </a:r>
            <a:r>
              <a:rPr sz="1400" spc="-45" dirty="0">
                <a:latin typeface="Arial"/>
                <a:cs typeface="Arial"/>
              </a:rPr>
              <a:t>ПЕРЕГОВОРОВ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85001" y="5859780"/>
            <a:ext cx="3683000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778510" marR="1238250">
              <a:lnSpc>
                <a:spcPts val="1610"/>
              </a:lnSpc>
              <a:spcBef>
                <a:spcPts val="210"/>
              </a:spcBef>
            </a:pPr>
            <a:r>
              <a:rPr sz="1400" spc="50" dirty="0">
                <a:latin typeface="Arial"/>
                <a:cs typeface="Arial"/>
              </a:rPr>
              <a:t>У</a:t>
            </a:r>
            <a:r>
              <a:rPr sz="1400" spc="45" dirty="0">
                <a:latin typeface="Arial"/>
                <a:cs typeface="Arial"/>
              </a:rPr>
              <a:t>П</a:t>
            </a:r>
            <a:r>
              <a:rPr sz="1400" spc="-100" dirty="0">
                <a:latin typeface="Arial"/>
                <a:cs typeface="Arial"/>
              </a:rPr>
              <a:t>Р</a:t>
            </a:r>
            <a:r>
              <a:rPr sz="1400" spc="50" dirty="0">
                <a:latin typeface="Arial"/>
                <a:cs typeface="Arial"/>
              </a:rPr>
              <a:t>А</a:t>
            </a:r>
            <a:r>
              <a:rPr sz="1400" spc="-75" dirty="0">
                <a:latin typeface="Arial"/>
                <a:cs typeface="Arial"/>
              </a:rPr>
              <a:t>В</a:t>
            </a:r>
            <a:r>
              <a:rPr sz="1400" spc="90" dirty="0">
                <a:latin typeface="Arial"/>
                <a:cs typeface="Arial"/>
              </a:rPr>
              <a:t>Л</a:t>
            </a:r>
            <a:r>
              <a:rPr sz="1400" spc="-135" dirty="0">
                <a:latin typeface="Arial"/>
                <a:cs typeface="Arial"/>
              </a:rPr>
              <a:t>Е</a:t>
            </a:r>
            <a:r>
              <a:rPr sz="1400" spc="60" dirty="0">
                <a:latin typeface="Arial"/>
                <a:cs typeface="Arial"/>
              </a:rPr>
              <a:t>Н</a:t>
            </a:r>
            <a:r>
              <a:rPr sz="1400" spc="-25" dirty="0">
                <a:latin typeface="Arial"/>
                <a:cs typeface="Arial"/>
              </a:rPr>
              <a:t>Ч</a:t>
            </a:r>
            <a:r>
              <a:rPr sz="1400" spc="-135" dirty="0">
                <a:latin typeface="Arial"/>
                <a:cs typeface="Arial"/>
              </a:rPr>
              <a:t>Е</a:t>
            </a:r>
            <a:r>
              <a:rPr sz="1400" spc="-105" dirty="0">
                <a:latin typeface="Arial"/>
                <a:cs typeface="Arial"/>
              </a:rPr>
              <a:t>С</a:t>
            </a:r>
            <a:r>
              <a:rPr sz="1400" spc="90" dirty="0">
                <a:latin typeface="Arial"/>
                <a:cs typeface="Arial"/>
              </a:rPr>
              <a:t>К</a:t>
            </a:r>
            <a:r>
              <a:rPr sz="1400" spc="45" dirty="0">
                <a:latin typeface="Arial"/>
                <a:cs typeface="Arial"/>
              </a:rPr>
              <a:t>О</a:t>
            </a:r>
            <a:r>
              <a:rPr sz="1400" spc="-80" dirty="0">
                <a:latin typeface="Arial"/>
                <a:cs typeface="Arial"/>
              </a:rPr>
              <a:t>Е  </a:t>
            </a:r>
            <a:r>
              <a:rPr sz="1400" spc="-35" dirty="0">
                <a:latin typeface="Arial"/>
                <a:cs typeface="Arial"/>
              </a:rPr>
              <a:t>РЕШЕНИЕ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959600" y="2164079"/>
            <a:ext cx="636270" cy="1379220"/>
            <a:chOff x="5435600" y="2164079"/>
            <a:chExt cx="636270" cy="1379220"/>
          </a:xfrm>
        </p:grpSpPr>
        <p:sp>
          <p:nvSpPr>
            <p:cNvPr id="16" name="object 16"/>
            <p:cNvSpPr/>
            <p:nvPr/>
          </p:nvSpPr>
          <p:spPr>
            <a:xfrm>
              <a:off x="5660136" y="2627375"/>
              <a:ext cx="411479" cy="4114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48300" y="2164079"/>
              <a:ext cx="0" cy="1379220"/>
            </a:xfrm>
            <a:custGeom>
              <a:avLst/>
              <a:gdLst/>
              <a:ahLst/>
              <a:cxnLst/>
              <a:rect l="l" t="t" r="r" b="b"/>
              <a:pathLst>
                <a:path h="1379220">
                  <a:moveTo>
                    <a:pt x="0" y="0"/>
                  </a:moveTo>
                  <a:lnTo>
                    <a:pt x="1" y="1379220"/>
                  </a:lnTo>
                </a:path>
              </a:pathLst>
            </a:custGeom>
            <a:ln w="25400">
              <a:solidFill>
                <a:srgbClr val="F9AF0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7232903" y="4965192"/>
            <a:ext cx="362712" cy="362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32903" y="4011167"/>
            <a:ext cx="362712" cy="362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32903" y="5913120"/>
            <a:ext cx="362712" cy="362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72300" y="3900461"/>
            <a:ext cx="0" cy="581660"/>
          </a:xfrm>
          <a:custGeom>
            <a:avLst/>
            <a:gdLst/>
            <a:ahLst/>
            <a:cxnLst/>
            <a:rect l="l" t="t" r="r" b="b"/>
            <a:pathLst>
              <a:path h="581660">
                <a:moveTo>
                  <a:pt x="0" y="0"/>
                </a:moveTo>
                <a:lnTo>
                  <a:pt x="1" y="581456"/>
                </a:lnTo>
              </a:path>
            </a:pathLst>
          </a:custGeom>
          <a:ln w="25400">
            <a:solidFill>
              <a:srgbClr val="F9AF0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72300" y="4757356"/>
            <a:ext cx="0" cy="750570"/>
          </a:xfrm>
          <a:custGeom>
            <a:avLst/>
            <a:gdLst/>
            <a:ahLst/>
            <a:cxnLst/>
            <a:rect l="l" t="t" r="r" b="b"/>
            <a:pathLst>
              <a:path h="750570">
                <a:moveTo>
                  <a:pt x="0" y="0"/>
                </a:moveTo>
                <a:lnTo>
                  <a:pt x="1" y="749948"/>
                </a:lnTo>
              </a:path>
            </a:pathLst>
          </a:custGeom>
          <a:ln w="25400">
            <a:solidFill>
              <a:srgbClr val="F9AF0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72300" y="5796278"/>
            <a:ext cx="0" cy="581660"/>
          </a:xfrm>
          <a:custGeom>
            <a:avLst/>
            <a:gdLst/>
            <a:ahLst/>
            <a:cxnLst/>
            <a:rect l="l" t="t" r="r" b="b"/>
            <a:pathLst>
              <a:path h="581660">
                <a:moveTo>
                  <a:pt x="0" y="0"/>
                </a:moveTo>
                <a:lnTo>
                  <a:pt x="1" y="581456"/>
                </a:lnTo>
              </a:path>
            </a:pathLst>
          </a:custGeom>
          <a:ln w="25400">
            <a:solidFill>
              <a:srgbClr val="F9AF0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758" y="404876"/>
            <a:ext cx="7498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Сценарии </a:t>
            </a:r>
            <a:r>
              <a:rPr sz="2400" dirty="0">
                <a:solidFill>
                  <a:srgbClr val="F9AF0A"/>
                </a:solidFill>
              </a:rPr>
              <a:t>для </a:t>
            </a:r>
            <a:r>
              <a:rPr sz="2400" spc="-5" dirty="0">
                <a:solidFill>
                  <a:srgbClr val="F9AF0A"/>
                </a:solidFill>
              </a:rPr>
              <a:t>разрешения проблемного</a:t>
            </a:r>
            <a:r>
              <a:rPr sz="2400" spc="-15" dirty="0">
                <a:solidFill>
                  <a:srgbClr val="F9AF0A"/>
                </a:solidFill>
              </a:rPr>
              <a:t> </a:t>
            </a:r>
            <a:r>
              <a:rPr sz="2400" dirty="0">
                <a:solidFill>
                  <a:srgbClr val="F9AF0A"/>
                </a:solidFill>
              </a:rPr>
              <a:t>долга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254501" y="1251408"/>
            <a:ext cx="1845945" cy="5014595"/>
            <a:chOff x="2730500" y="1251407"/>
            <a:chExt cx="1845945" cy="5014595"/>
          </a:xfrm>
        </p:grpSpPr>
        <p:sp>
          <p:nvSpPr>
            <p:cNvPr id="4" name="object 4"/>
            <p:cNvSpPr/>
            <p:nvPr/>
          </p:nvSpPr>
          <p:spPr>
            <a:xfrm>
              <a:off x="2812556" y="1344667"/>
              <a:ext cx="1760220" cy="4918710"/>
            </a:xfrm>
            <a:custGeom>
              <a:avLst/>
              <a:gdLst/>
              <a:ahLst/>
              <a:cxnLst/>
              <a:rect l="l" t="t" r="r" b="b"/>
              <a:pathLst>
                <a:path w="1760220" h="4918710">
                  <a:moveTo>
                    <a:pt x="8260" y="0"/>
                  </a:moveTo>
                  <a:lnTo>
                    <a:pt x="54132" y="16922"/>
                  </a:lnTo>
                  <a:lnTo>
                    <a:pt x="99502" y="34581"/>
                  </a:lnTo>
                  <a:lnTo>
                    <a:pt x="144365" y="52966"/>
                  </a:lnTo>
                  <a:lnTo>
                    <a:pt x="188717" y="72068"/>
                  </a:lnTo>
                  <a:lnTo>
                    <a:pt x="232552" y="91878"/>
                  </a:lnTo>
                  <a:lnTo>
                    <a:pt x="275867" y="112386"/>
                  </a:lnTo>
                  <a:lnTo>
                    <a:pt x="318658" y="133582"/>
                  </a:lnTo>
                  <a:lnTo>
                    <a:pt x="360918" y="155457"/>
                  </a:lnTo>
                  <a:lnTo>
                    <a:pt x="402645" y="178001"/>
                  </a:lnTo>
                  <a:lnTo>
                    <a:pt x="443833" y="201206"/>
                  </a:lnTo>
                  <a:lnTo>
                    <a:pt x="484479" y="225061"/>
                  </a:lnTo>
                  <a:lnTo>
                    <a:pt x="524577" y="249558"/>
                  </a:lnTo>
                  <a:lnTo>
                    <a:pt x="564123" y="274686"/>
                  </a:lnTo>
                  <a:lnTo>
                    <a:pt x="603113" y="300436"/>
                  </a:lnTo>
                  <a:lnTo>
                    <a:pt x="641542" y="326799"/>
                  </a:lnTo>
                  <a:lnTo>
                    <a:pt x="679405" y="353765"/>
                  </a:lnTo>
                  <a:lnTo>
                    <a:pt x="716699" y="381325"/>
                  </a:lnTo>
                  <a:lnTo>
                    <a:pt x="753419" y="409469"/>
                  </a:lnTo>
                  <a:lnTo>
                    <a:pt x="789559" y="438188"/>
                  </a:lnTo>
                  <a:lnTo>
                    <a:pt x="825117" y="467472"/>
                  </a:lnTo>
                  <a:lnTo>
                    <a:pt x="860086" y="497312"/>
                  </a:lnTo>
                  <a:lnTo>
                    <a:pt x="894463" y="527698"/>
                  </a:lnTo>
                  <a:lnTo>
                    <a:pt x="928244" y="558621"/>
                  </a:lnTo>
                  <a:lnTo>
                    <a:pt x="961423" y="590071"/>
                  </a:lnTo>
                  <a:lnTo>
                    <a:pt x="993997" y="622039"/>
                  </a:lnTo>
                  <a:lnTo>
                    <a:pt x="1025960" y="654516"/>
                  </a:lnTo>
                  <a:lnTo>
                    <a:pt x="1057309" y="687491"/>
                  </a:lnTo>
                  <a:lnTo>
                    <a:pt x="1088039" y="720956"/>
                  </a:lnTo>
                  <a:lnTo>
                    <a:pt x="1118144" y="754901"/>
                  </a:lnTo>
                  <a:lnTo>
                    <a:pt x="1147622" y="789316"/>
                  </a:lnTo>
                  <a:lnTo>
                    <a:pt x="1176467" y="824193"/>
                  </a:lnTo>
                  <a:lnTo>
                    <a:pt x="1204675" y="859520"/>
                  </a:lnTo>
                  <a:lnTo>
                    <a:pt x="1232241" y="895290"/>
                  </a:lnTo>
                  <a:lnTo>
                    <a:pt x="1259161" y="931493"/>
                  </a:lnTo>
                  <a:lnTo>
                    <a:pt x="1285431" y="968118"/>
                  </a:lnTo>
                  <a:lnTo>
                    <a:pt x="1311045" y="1005157"/>
                  </a:lnTo>
                  <a:lnTo>
                    <a:pt x="1336000" y="1042600"/>
                  </a:lnTo>
                  <a:lnTo>
                    <a:pt x="1360291" y="1080438"/>
                  </a:lnTo>
                  <a:lnTo>
                    <a:pt x="1383913" y="1118661"/>
                  </a:lnTo>
                  <a:lnTo>
                    <a:pt x="1406863" y="1157260"/>
                  </a:lnTo>
                  <a:lnTo>
                    <a:pt x="1429134" y="1196224"/>
                  </a:lnTo>
                  <a:lnTo>
                    <a:pt x="1450724" y="1235546"/>
                  </a:lnTo>
                  <a:lnTo>
                    <a:pt x="1471627" y="1275214"/>
                  </a:lnTo>
                  <a:lnTo>
                    <a:pt x="1491840" y="1315221"/>
                  </a:lnTo>
                  <a:lnTo>
                    <a:pt x="1511357" y="1355556"/>
                  </a:lnTo>
                  <a:lnTo>
                    <a:pt x="1530173" y="1396209"/>
                  </a:lnTo>
                  <a:lnTo>
                    <a:pt x="1548286" y="1437172"/>
                  </a:lnTo>
                  <a:lnTo>
                    <a:pt x="1565689" y="1478435"/>
                  </a:lnTo>
                  <a:lnTo>
                    <a:pt x="1582380" y="1519988"/>
                  </a:lnTo>
                  <a:lnTo>
                    <a:pt x="1598352" y="1561821"/>
                  </a:lnTo>
                  <a:lnTo>
                    <a:pt x="1613602" y="1603927"/>
                  </a:lnTo>
                  <a:lnTo>
                    <a:pt x="1628124" y="1646294"/>
                  </a:lnTo>
                  <a:lnTo>
                    <a:pt x="1641916" y="1688913"/>
                  </a:lnTo>
                  <a:lnTo>
                    <a:pt x="1654972" y="1731776"/>
                  </a:lnTo>
                  <a:lnTo>
                    <a:pt x="1667287" y="1774872"/>
                  </a:lnTo>
                  <a:lnTo>
                    <a:pt x="1678858" y="1818192"/>
                  </a:lnTo>
                  <a:lnTo>
                    <a:pt x="1689679" y="1861726"/>
                  </a:lnTo>
                  <a:lnTo>
                    <a:pt x="1699746" y="1905466"/>
                  </a:lnTo>
                  <a:lnTo>
                    <a:pt x="1709056" y="1949401"/>
                  </a:lnTo>
                  <a:lnTo>
                    <a:pt x="1717602" y="1993522"/>
                  </a:lnTo>
                  <a:lnTo>
                    <a:pt x="1725381" y="2037819"/>
                  </a:lnTo>
                  <a:lnTo>
                    <a:pt x="1732389" y="2082284"/>
                  </a:lnTo>
                  <a:lnTo>
                    <a:pt x="1738620" y="2126906"/>
                  </a:lnTo>
                  <a:lnTo>
                    <a:pt x="1744070" y="2171677"/>
                  </a:lnTo>
                  <a:lnTo>
                    <a:pt x="1748735" y="2216586"/>
                  </a:lnTo>
                  <a:lnTo>
                    <a:pt x="1752611" y="2261624"/>
                  </a:lnTo>
                  <a:lnTo>
                    <a:pt x="1755692" y="2306783"/>
                  </a:lnTo>
                  <a:lnTo>
                    <a:pt x="1757975" y="2352051"/>
                  </a:lnTo>
                  <a:lnTo>
                    <a:pt x="1759455" y="2397420"/>
                  </a:lnTo>
                  <a:lnTo>
                    <a:pt x="1760126" y="2442880"/>
                  </a:lnTo>
                  <a:lnTo>
                    <a:pt x="1759986" y="2488422"/>
                  </a:lnTo>
                  <a:lnTo>
                    <a:pt x="1759029" y="2534037"/>
                  </a:lnTo>
                  <a:lnTo>
                    <a:pt x="1757252" y="2579714"/>
                  </a:lnTo>
                  <a:lnTo>
                    <a:pt x="1754648" y="2625444"/>
                  </a:lnTo>
                  <a:lnTo>
                    <a:pt x="1751214" y="2671219"/>
                  </a:lnTo>
                  <a:lnTo>
                    <a:pt x="1746946" y="2717027"/>
                  </a:lnTo>
                  <a:lnTo>
                    <a:pt x="1741839" y="2762861"/>
                  </a:lnTo>
                  <a:lnTo>
                    <a:pt x="1735888" y="2808710"/>
                  </a:lnTo>
                  <a:lnTo>
                    <a:pt x="1729090" y="2854565"/>
                  </a:lnTo>
                  <a:lnTo>
                    <a:pt x="1721438" y="2900417"/>
                  </a:lnTo>
                  <a:lnTo>
                    <a:pt x="1712930" y="2946255"/>
                  </a:lnTo>
                  <a:lnTo>
                    <a:pt x="1703560" y="2992071"/>
                  </a:lnTo>
                  <a:lnTo>
                    <a:pt x="1693325" y="3037855"/>
                  </a:lnTo>
                  <a:lnTo>
                    <a:pt x="1682218" y="3083598"/>
                  </a:lnTo>
                  <a:lnTo>
                    <a:pt x="1670237" y="3129289"/>
                  </a:lnTo>
                  <a:lnTo>
                    <a:pt x="1657377" y="3174921"/>
                  </a:lnTo>
                  <a:lnTo>
                    <a:pt x="1643632" y="3220482"/>
                  </a:lnTo>
                  <a:lnTo>
                    <a:pt x="1628999" y="3265964"/>
                  </a:lnTo>
                  <a:lnTo>
                    <a:pt x="1613474" y="3311357"/>
                  </a:lnTo>
                  <a:lnTo>
                    <a:pt x="1597050" y="3356651"/>
                  </a:lnTo>
                  <a:lnTo>
                    <a:pt x="1579332" y="3402808"/>
                  </a:lnTo>
                  <a:lnTo>
                    <a:pt x="1560771" y="3448536"/>
                  </a:lnTo>
                  <a:lnTo>
                    <a:pt x="1541376" y="3493825"/>
                  </a:lnTo>
                  <a:lnTo>
                    <a:pt x="1521156" y="3538667"/>
                  </a:lnTo>
                  <a:lnTo>
                    <a:pt x="1500120" y="3583054"/>
                  </a:lnTo>
                  <a:lnTo>
                    <a:pt x="1478277" y="3626975"/>
                  </a:lnTo>
                  <a:lnTo>
                    <a:pt x="1455636" y="3670423"/>
                  </a:lnTo>
                  <a:lnTo>
                    <a:pt x="1432207" y="3713388"/>
                  </a:lnTo>
                  <a:lnTo>
                    <a:pt x="1407998" y="3755862"/>
                  </a:lnTo>
                  <a:lnTo>
                    <a:pt x="1383019" y="3797835"/>
                  </a:lnTo>
                  <a:lnTo>
                    <a:pt x="1357278" y="3839300"/>
                  </a:lnTo>
                  <a:lnTo>
                    <a:pt x="1330784" y="3880246"/>
                  </a:lnTo>
                  <a:lnTo>
                    <a:pt x="1303548" y="3920666"/>
                  </a:lnTo>
                  <a:lnTo>
                    <a:pt x="1275577" y="3960549"/>
                  </a:lnTo>
                  <a:lnTo>
                    <a:pt x="1246880" y="3999888"/>
                  </a:lnTo>
                  <a:lnTo>
                    <a:pt x="1217468" y="4038674"/>
                  </a:lnTo>
                  <a:lnTo>
                    <a:pt x="1187349" y="4076897"/>
                  </a:lnTo>
                  <a:lnTo>
                    <a:pt x="1156532" y="4114549"/>
                  </a:lnTo>
                  <a:lnTo>
                    <a:pt x="1125026" y="4151621"/>
                  </a:lnTo>
                  <a:lnTo>
                    <a:pt x="1092840" y="4188103"/>
                  </a:lnTo>
                  <a:lnTo>
                    <a:pt x="1059983" y="4223988"/>
                  </a:lnTo>
                  <a:lnTo>
                    <a:pt x="1026465" y="4259267"/>
                  </a:lnTo>
                  <a:lnTo>
                    <a:pt x="992294" y="4293929"/>
                  </a:lnTo>
                  <a:lnTo>
                    <a:pt x="957479" y="4327967"/>
                  </a:lnTo>
                  <a:lnTo>
                    <a:pt x="922030" y="4361372"/>
                  </a:lnTo>
                  <a:lnTo>
                    <a:pt x="885956" y="4394135"/>
                  </a:lnTo>
                  <a:lnTo>
                    <a:pt x="849265" y="4426246"/>
                  </a:lnTo>
                  <a:lnTo>
                    <a:pt x="811967" y="4457698"/>
                  </a:lnTo>
                  <a:lnTo>
                    <a:pt x="774071" y="4488481"/>
                  </a:lnTo>
                  <a:lnTo>
                    <a:pt x="735586" y="4518586"/>
                  </a:lnTo>
                  <a:lnTo>
                    <a:pt x="696521" y="4548004"/>
                  </a:lnTo>
                  <a:lnTo>
                    <a:pt x="656885" y="4576728"/>
                  </a:lnTo>
                  <a:lnTo>
                    <a:pt x="616687" y="4604746"/>
                  </a:lnTo>
                  <a:lnTo>
                    <a:pt x="575936" y="4632052"/>
                  </a:lnTo>
                  <a:lnTo>
                    <a:pt x="534642" y="4658636"/>
                  </a:lnTo>
                  <a:lnTo>
                    <a:pt x="492813" y="4684488"/>
                  </a:lnTo>
                  <a:lnTo>
                    <a:pt x="450458" y="4709601"/>
                  </a:lnTo>
                  <a:lnTo>
                    <a:pt x="407587" y="4733966"/>
                  </a:lnTo>
                  <a:lnTo>
                    <a:pt x="364208" y="4757573"/>
                  </a:lnTo>
                  <a:lnTo>
                    <a:pt x="320331" y="4780413"/>
                  </a:lnTo>
                  <a:lnTo>
                    <a:pt x="275965" y="4802478"/>
                  </a:lnTo>
                  <a:lnTo>
                    <a:pt x="231118" y="4823759"/>
                  </a:lnTo>
                  <a:lnTo>
                    <a:pt x="185800" y="4844247"/>
                  </a:lnTo>
                  <a:lnTo>
                    <a:pt x="140021" y="4863934"/>
                  </a:lnTo>
                  <a:lnTo>
                    <a:pt x="93788" y="4882809"/>
                  </a:lnTo>
                  <a:lnTo>
                    <a:pt x="47111" y="4900865"/>
                  </a:lnTo>
                  <a:lnTo>
                    <a:pt x="0" y="4918092"/>
                  </a:lnTo>
                </a:path>
              </a:pathLst>
            </a:custGeom>
            <a:ln w="63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30500" y="1251407"/>
              <a:ext cx="192049" cy="19204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50321" y="1172971"/>
            <a:ext cx="4420235" cy="53327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40" dirty="0">
                <a:latin typeface="Arial"/>
                <a:cs typeface="Arial"/>
              </a:rPr>
              <a:t>добровольное </a:t>
            </a:r>
            <a:r>
              <a:rPr spc="-50" dirty="0">
                <a:latin typeface="Arial"/>
                <a:cs typeface="Arial"/>
              </a:rPr>
              <a:t>погашение</a:t>
            </a:r>
            <a:r>
              <a:rPr spc="-170" dirty="0">
                <a:latin typeface="Arial"/>
                <a:cs typeface="Arial"/>
              </a:rPr>
              <a:t> </a:t>
            </a:r>
            <a:r>
              <a:rPr spc="-75" dirty="0">
                <a:latin typeface="Arial"/>
                <a:cs typeface="Arial"/>
              </a:rPr>
              <a:t>долга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3050">
              <a:latin typeface="Arial"/>
              <a:cs typeface="Arial"/>
            </a:endParaRPr>
          </a:p>
          <a:p>
            <a:pPr marL="962025">
              <a:spcBef>
                <a:spcPts val="5"/>
              </a:spcBef>
            </a:pPr>
            <a:r>
              <a:rPr spc="-20" dirty="0">
                <a:latin typeface="Arial"/>
                <a:cs typeface="Arial"/>
              </a:rPr>
              <a:t>реструктуризацию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70" dirty="0">
                <a:latin typeface="Arial"/>
                <a:cs typeface="Arial"/>
              </a:rPr>
              <a:t>долга</a:t>
            </a:r>
            <a:endParaRPr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3700">
              <a:latin typeface="Arial"/>
              <a:cs typeface="Arial"/>
            </a:endParaRPr>
          </a:p>
          <a:p>
            <a:pPr marL="1440180"/>
            <a:r>
              <a:rPr spc="-80" dirty="0">
                <a:latin typeface="Arial"/>
                <a:cs typeface="Arial"/>
              </a:rPr>
              <a:t>отраслевая </a:t>
            </a:r>
            <a:r>
              <a:rPr spc="-10" dirty="0">
                <a:latin typeface="Arial"/>
                <a:cs typeface="Arial"/>
              </a:rPr>
              <a:t>гос</a:t>
            </a:r>
            <a:r>
              <a:rPr spc="-14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поддержка</a:t>
            </a:r>
            <a:endParaRPr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900">
              <a:latin typeface="Arial"/>
              <a:cs typeface="Arial"/>
            </a:endParaRPr>
          </a:p>
          <a:p>
            <a:pPr marL="1508760" marR="54610">
              <a:lnSpc>
                <a:spcPct val="102200"/>
              </a:lnSpc>
            </a:pPr>
            <a:r>
              <a:rPr spc="-35" dirty="0">
                <a:latin typeface="Arial"/>
                <a:cs typeface="Arial"/>
              </a:rPr>
              <a:t>прием </a:t>
            </a:r>
            <a:r>
              <a:rPr spc="-75" dirty="0">
                <a:latin typeface="Arial"/>
                <a:cs typeface="Arial"/>
              </a:rPr>
              <a:t>имущества</a:t>
            </a:r>
            <a:r>
              <a:rPr spc="-25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должника  </a:t>
            </a:r>
            <a:r>
              <a:rPr spc="-70" dirty="0">
                <a:latin typeface="Arial"/>
                <a:cs typeface="Arial"/>
              </a:rPr>
              <a:t>в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отступное</a:t>
            </a:r>
            <a:endParaRPr>
              <a:latin typeface="Arial"/>
              <a:cs typeface="Arial"/>
            </a:endParaRPr>
          </a:p>
          <a:p>
            <a:pPr marL="988694" marR="5080" indent="481330">
              <a:lnSpc>
                <a:spcPct val="286700"/>
              </a:lnSpc>
              <a:spcBef>
                <a:spcPts val="95"/>
              </a:spcBef>
            </a:pPr>
            <a:r>
              <a:rPr spc="-40" dirty="0">
                <a:latin typeface="Arial"/>
                <a:cs typeface="Arial"/>
              </a:rPr>
              <a:t>судебное </a:t>
            </a:r>
            <a:r>
              <a:rPr spc="-45" dirty="0">
                <a:latin typeface="Arial"/>
                <a:cs typeface="Arial"/>
              </a:rPr>
              <a:t>взыскание  </a:t>
            </a:r>
            <a:r>
              <a:rPr spc="-35" dirty="0">
                <a:latin typeface="Arial"/>
                <a:cs typeface="Arial"/>
              </a:rPr>
              <a:t>продажу </a:t>
            </a:r>
            <a:r>
              <a:rPr spc="-25" dirty="0">
                <a:latin typeface="Arial"/>
                <a:cs typeface="Arial"/>
              </a:rPr>
              <a:t>или </a:t>
            </a:r>
            <a:r>
              <a:rPr spc="-40" dirty="0">
                <a:latin typeface="Arial"/>
                <a:cs typeface="Arial"/>
              </a:rPr>
              <a:t>цессирование</a:t>
            </a:r>
            <a:r>
              <a:rPr spc="-290" dirty="0">
                <a:latin typeface="Arial"/>
                <a:cs typeface="Arial"/>
              </a:rPr>
              <a:t> </a:t>
            </a:r>
            <a:r>
              <a:rPr spc="-70" dirty="0">
                <a:latin typeface="Arial"/>
                <a:cs typeface="Arial"/>
              </a:rPr>
              <a:t>долга</a:t>
            </a:r>
            <a:endParaRPr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3550">
              <a:latin typeface="Arial"/>
              <a:cs typeface="Arial"/>
            </a:endParaRPr>
          </a:p>
          <a:p>
            <a:pPr marL="12700"/>
            <a:r>
              <a:rPr spc="-25" dirty="0">
                <a:latin typeface="Arial"/>
                <a:cs typeface="Arial"/>
              </a:rPr>
              <a:t>процедуру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банкротства</a:t>
            </a:r>
            <a:endParaRPr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54501" y="2000174"/>
            <a:ext cx="1932305" cy="4328795"/>
            <a:chOff x="2730500" y="2000173"/>
            <a:chExt cx="1932305" cy="4328795"/>
          </a:xfrm>
        </p:grpSpPr>
        <p:sp>
          <p:nvSpPr>
            <p:cNvPr id="8" name="object 8"/>
            <p:cNvSpPr/>
            <p:nvPr/>
          </p:nvSpPr>
          <p:spPr>
            <a:xfrm>
              <a:off x="2730500" y="6136323"/>
              <a:ext cx="192049" cy="1920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33177" y="2000173"/>
              <a:ext cx="192049" cy="1920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59733" y="5347703"/>
              <a:ext cx="192062" cy="1920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99648" y="2818726"/>
              <a:ext cx="192049" cy="19206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50740" y="4576749"/>
              <a:ext cx="192049" cy="19206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70590" y="3663327"/>
              <a:ext cx="192062" cy="1920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524001" y="1263016"/>
            <a:ext cx="4313555" cy="4978400"/>
            <a:chOff x="0" y="1263016"/>
            <a:chExt cx="4313555" cy="4978400"/>
          </a:xfrm>
        </p:grpSpPr>
        <p:sp>
          <p:nvSpPr>
            <p:cNvPr id="15" name="object 15"/>
            <p:cNvSpPr/>
            <p:nvPr/>
          </p:nvSpPr>
          <p:spPr>
            <a:xfrm>
              <a:off x="0" y="1308999"/>
              <a:ext cx="4225020" cy="48895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1263016"/>
              <a:ext cx="4313555" cy="4978400"/>
            </a:xfrm>
            <a:custGeom>
              <a:avLst/>
              <a:gdLst/>
              <a:ahLst/>
              <a:cxnLst/>
              <a:rect l="l" t="t" r="r" b="b"/>
              <a:pathLst>
                <a:path w="4313555" h="4978400">
                  <a:moveTo>
                    <a:pt x="2108262" y="4965700"/>
                  </a:moveTo>
                  <a:lnTo>
                    <a:pt x="1533640" y="4965700"/>
                  </a:lnTo>
                  <a:lnTo>
                    <a:pt x="1580907" y="4978400"/>
                  </a:lnTo>
                  <a:lnTo>
                    <a:pt x="2060995" y="4978400"/>
                  </a:lnTo>
                  <a:lnTo>
                    <a:pt x="2108262" y="4965700"/>
                  </a:lnTo>
                  <a:close/>
                </a:path>
                <a:path w="4313555" h="4978400">
                  <a:moveTo>
                    <a:pt x="2201989" y="4953000"/>
                  </a:moveTo>
                  <a:lnTo>
                    <a:pt x="1439913" y="4953000"/>
                  </a:lnTo>
                  <a:lnTo>
                    <a:pt x="1486639" y="4965700"/>
                  </a:lnTo>
                  <a:lnTo>
                    <a:pt x="2155263" y="4965700"/>
                  </a:lnTo>
                  <a:lnTo>
                    <a:pt x="2201989" y="4953000"/>
                  </a:lnTo>
                  <a:close/>
                </a:path>
                <a:path w="4313555" h="4978400">
                  <a:moveTo>
                    <a:pt x="2385976" y="4914900"/>
                  </a:moveTo>
                  <a:lnTo>
                    <a:pt x="1255926" y="4914900"/>
                  </a:lnTo>
                  <a:lnTo>
                    <a:pt x="1393470" y="4953000"/>
                  </a:lnTo>
                  <a:lnTo>
                    <a:pt x="2248431" y="4953000"/>
                  </a:lnTo>
                  <a:lnTo>
                    <a:pt x="2385976" y="4914900"/>
                  </a:lnTo>
                  <a:close/>
                </a:path>
                <a:path w="4313555" h="4978400">
                  <a:moveTo>
                    <a:pt x="2340433" y="50800"/>
                  </a:moveTo>
                  <a:lnTo>
                    <a:pt x="1301468" y="50800"/>
                  </a:lnTo>
                  <a:lnTo>
                    <a:pt x="989614" y="139700"/>
                  </a:lnTo>
                  <a:lnTo>
                    <a:pt x="946463" y="165100"/>
                  </a:lnTo>
                  <a:lnTo>
                    <a:pt x="861297" y="190500"/>
                  </a:lnTo>
                  <a:lnTo>
                    <a:pt x="819298" y="215900"/>
                  </a:lnTo>
                  <a:lnTo>
                    <a:pt x="777699" y="228600"/>
                  </a:lnTo>
                  <a:lnTo>
                    <a:pt x="736508" y="254000"/>
                  </a:lnTo>
                  <a:lnTo>
                    <a:pt x="695735" y="266700"/>
                  </a:lnTo>
                  <a:lnTo>
                    <a:pt x="615472" y="317500"/>
                  </a:lnTo>
                  <a:lnTo>
                    <a:pt x="576000" y="330200"/>
                  </a:lnTo>
                  <a:lnTo>
                    <a:pt x="536978" y="355600"/>
                  </a:lnTo>
                  <a:lnTo>
                    <a:pt x="460319" y="406400"/>
                  </a:lnTo>
                  <a:lnTo>
                    <a:pt x="385562" y="457200"/>
                  </a:lnTo>
                  <a:lnTo>
                    <a:pt x="312773" y="508000"/>
                  </a:lnTo>
                  <a:lnTo>
                    <a:pt x="277138" y="533400"/>
                  </a:lnTo>
                  <a:lnTo>
                    <a:pt x="242021" y="571500"/>
                  </a:lnTo>
                  <a:lnTo>
                    <a:pt x="207429" y="596900"/>
                  </a:lnTo>
                  <a:lnTo>
                    <a:pt x="173371" y="622300"/>
                  </a:lnTo>
                  <a:lnTo>
                    <a:pt x="139855" y="660400"/>
                  </a:lnTo>
                  <a:lnTo>
                    <a:pt x="106890" y="685800"/>
                  </a:lnTo>
                  <a:lnTo>
                    <a:pt x="74484" y="711200"/>
                  </a:lnTo>
                  <a:lnTo>
                    <a:pt x="42645" y="749300"/>
                  </a:lnTo>
                  <a:lnTo>
                    <a:pt x="11382" y="774700"/>
                  </a:lnTo>
                  <a:lnTo>
                    <a:pt x="0" y="787400"/>
                  </a:lnTo>
                  <a:lnTo>
                    <a:pt x="0" y="4191000"/>
                  </a:lnTo>
                  <a:lnTo>
                    <a:pt x="11382" y="4203700"/>
                  </a:lnTo>
                  <a:lnTo>
                    <a:pt x="42645" y="4241800"/>
                  </a:lnTo>
                  <a:lnTo>
                    <a:pt x="74484" y="4267200"/>
                  </a:lnTo>
                  <a:lnTo>
                    <a:pt x="106890" y="4305300"/>
                  </a:lnTo>
                  <a:lnTo>
                    <a:pt x="139855" y="4330700"/>
                  </a:lnTo>
                  <a:lnTo>
                    <a:pt x="173371" y="4368800"/>
                  </a:lnTo>
                  <a:lnTo>
                    <a:pt x="207429" y="4394200"/>
                  </a:lnTo>
                  <a:lnTo>
                    <a:pt x="242021" y="4419600"/>
                  </a:lnTo>
                  <a:lnTo>
                    <a:pt x="277138" y="4445000"/>
                  </a:lnTo>
                  <a:lnTo>
                    <a:pt x="312773" y="4483100"/>
                  </a:lnTo>
                  <a:lnTo>
                    <a:pt x="385562" y="4533900"/>
                  </a:lnTo>
                  <a:lnTo>
                    <a:pt x="460319" y="4584700"/>
                  </a:lnTo>
                  <a:lnTo>
                    <a:pt x="536978" y="4635500"/>
                  </a:lnTo>
                  <a:lnTo>
                    <a:pt x="576000" y="4648200"/>
                  </a:lnTo>
                  <a:lnTo>
                    <a:pt x="655387" y="4699000"/>
                  </a:lnTo>
                  <a:lnTo>
                    <a:pt x="695735" y="4711700"/>
                  </a:lnTo>
                  <a:lnTo>
                    <a:pt x="777699" y="4762500"/>
                  </a:lnTo>
                  <a:lnTo>
                    <a:pt x="861297" y="4787900"/>
                  </a:lnTo>
                  <a:lnTo>
                    <a:pt x="903689" y="4813300"/>
                  </a:lnTo>
                  <a:lnTo>
                    <a:pt x="1033131" y="4851400"/>
                  </a:lnTo>
                  <a:lnTo>
                    <a:pt x="1077006" y="4876800"/>
                  </a:lnTo>
                  <a:lnTo>
                    <a:pt x="1210700" y="4914900"/>
                  </a:lnTo>
                  <a:lnTo>
                    <a:pt x="2431202" y="4914900"/>
                  </a:lnTo>
                  <a:lnTo>
                    <a:pt x="2564896" y="4876800"/>
                  </a:lnTo>
                  <a:lnTo>
                    <a:pt x="2608771" y="4851400"/>
                  </a:lnTo>
                  <a:lnTo>
                    <a:pt x="2738213" y="4813300"/>
                  </a:lnTo>
                  <a:lnTo>
                    <a:pt x="2780604" y="4787900"/>
                  </a:lnTo>
                  <a:lnTo>
                    <a:pt x="2864203" y="4762500"/>
                  </a:lnTo>
                  <a:lnTo>
                    <a:pt x="2946166" y="4711700"/>
                  </a:lnTo>
                  <a:lnTo>
                    <a:pt x="2986514" y="4699000"/>
                  </a:lnTo>
                  <a:lnTo>
                    <a:pt x="3065901" y="4648200"/>
                  </a:lnTo>
                  <a:lnTo>
                    <a:pt x="3104923" y="4635500"/>
                  </a:lnTo>
                  <a:lnTo>
                    <a:pt x="3181582" y="4584700"/>
                  </a:lnTo>
                  <a:lnTo>
                    <a:pt x="3256339" y="4533900"/>
                  </a:lnTo>
                  <a:lnTo>
                    <a:pt x="3329127" y="4483100"/>
                  </a:lnTo>
                  <a:lnTo>
                    <a:pt x="3364762" y="4445000"/>
                  </a:lnTo>
                  <a:lnTo>
                    <a:pt x="3399880" y="4419600"/>
                  </a:lnTo>
                  <a:lnTo>
                    <a:pt x="3434472" y="4394200"/>
                  </a:lnTo>
                  <a:lnTo>
                    <a:pt x="3468530" y="4368800"/>
                  </a:lnTo>
                  <a:lnTo>
                    <a:pt x="3502046" y="4330700"/>
                  </a:lnTo>
                  <a:lnTo>
                    <a:pt x="3535011" y="4305300"/>
                  </a:lnTo>
                  <a:lnTo>
                    <a:pt x="3567417" y="4267200"/>
                  </a:lnTo>
                  <a:lnTo>
                    <a:pt x="3599256" y="4241800"/>
                  </a:lnTo>
                  <a:lnTo>
                    <a:pt x="3630518" y="4203700"/>
                  </a:lnTo>
                  <a:lnTo>
                    <a:pt x="3661197" y="4178300"/>
                  </a:lnTo>
                  <a:lnTo>
                    <a:pt x="3691283" y="4140200"/>
                  </a:lnTo>
                  <a:lnTo>
                    <a:pt x="3720769" y="4102100"/>
                  </a:lnTo>
                  <a:lnTo>
                    <a:pt x="3749645" y="4076700"/>
                  </a:lnTo>
                  <a:lnTo>
                    <a:pt x="3777904" y="4038600"/>
                  </a:lnTo>
                  <a:lnTo>
                    <a:pt x="3805536" y="4000500"/>
                  </a:lnTo>
                  <a:lnTo>
                    <a:pt x="3832535" y="3962400"/>
                  </a:lnTo>
                  <a:lnTo>
                    <a:pt x="3858891" y="3924300"/>
                  </a:lnTo>
                  <a:lnTo>
                    <a:pt x="3884596" y="3886200"/>
                  </a:lnTo>
                  <a:lnTo>
                    <a:pt x="3909641" y="3848100"/>
                  </a:lnTo>
                  <a:lnTo>
                    <a:pt x="3934019" y="3810000"/>
                  </a:lnTo>
                  <a:lnTo>
                    <a:pt x="3957721" y="3771900"/>
                  </a:lnTo>
                  <a:lnTo>
                    <a:pt x="3980739" y="3733800"/>
                  </a:lnTo>
                  <a:lnTo>
                    <a:pt x="4003063" y="3695700"/>
                  </a:lnTo>
                  <a:lnTo>
                    <a:pt x="4024687" y="3657600"/>
                  </a:lnTo>
                  <a:lnTo>
                    <a:pt x="4045601" y="3619500"/>
                  </a:lnTo>
                  <a:lnTo>
                    <a:pt x="4065798" y="3581400"/>
                  </a:lnTo>
                  <a:lnTo>
                    <a:pt x="4085268" y="3530600"/>
                  </a:lnTo>
                  <a:lnTo>
                    <a:pt x="4104004" y="3492500"/>
                  </a:lnTo>
                  <a:lnTo>
                    <a:pt x="4121996" y="3454400"/>
                  </a:lnTo>
                  <a:lnTo>
                    <a:pt x="4139238" y="3416300"/>
                  </a:lnTo>
                  <a:lnTo>
                    <a:pt x="4155720" y="3365500"/>
                  </a:lnTo>
                  <a:lnTo>
                    <a:pt x="4171434" y="3327400"/>
                  </a:lnTo>
                  <a:lnTo>
                    <a:pt x="4186372" y="3276600"/>
                  </a:lnTo>
                  <a:lnTo>
                    <a:pt x="4200525" y="3238499"/>
                  </a:lnTo>
                  <a:lnTo>
                    <a:pt x="4213885" y="3187699"/>
                  </a:lnTo>
                  <a:lnTo>
                    <a:pt x="4226443" y="3149599"/>
                  </a:lnTo>
                  <a:lnTo>
                    <a:pt x="4238192" y="3098799"/>
                  </a:lnTo>
                  <a:lnTo>
                    <a:pt x="4249123" y="3060699"/>
                  </a:lnTo>
                  <a:lnTo>
                    <a:pt x="4259227" y="3009899"/>
                  </a:lnTo>
                  <a:lnTo>
                    <a:pt x="4268497" y="2971799"/>
                  </a:lnTo>
                  <a:lnTo>
                    <a:pt x="4276923" y="2920999"/>
                  </a:lnTo>
                  <a:lnTo>
                    <a:pt x="4284498" y="2870199"/>
                  </a:lnTo>
                  <a:lnTo>
                    <a:pt x="4291213" y="2832099"/>
                  </a:lnTo>
                  <a:lnTo>
                    <a:pt x="4297060" y="2781299"/>
                  </a:lnTo>
                  <a:lnTo>
                    <a:pt x="4302030" y="2730499"/>
                  </a:lnTo>
                  <a:lnTo>
                    <a:pt x="4306116" y="2679699"/>
                  </a:lnTo>
                  <a:lnTo>
                    <a:pt x="4309308" y="2641599"/>
                  </a:lnTo>
                  <a:lnTo>
                    <a:pt x="4311598" y="2590799"/>
                  </a:lnTo>
                  <a:lnTo>
                    <a:pt x="4312978" y="2539999"/>
                  </a:lnTo>
                  <a:lnTo>
                    <a:pt x="4313440" y="2489199"/>
                  </a:lnTo>
                  <a:lnTo>
                    <a:pt x="4312978" y="2451099"/>
                  </a:lnTo>
                  <a:lnTo>
                    <a:pt x="4311598" y="2400299"/>
                  </a:lnTo>
                  <a:lnTo>
                    <a:pt x="4309308" y="2349499"/>
                  </a:lnTo>
                  <a:lnTo>
                    <a:pt x="4306116" y="2298700"/>
                  </a:lnTo>
                  <a:lnTo>
                    <a:pt x="4302030" y="2247900"/>
                  </a:lnTo>
                  <a:lnTo>
                    <a:pt x="4297060" y="2209800"/>
                  </a:lnTo>
                  <a:lnTo>
                    <a:pt x="4291213" y="2159000"/>
                  </a:lnTo>
                  <a:lnTo>
                    <a:pt x="4284498" y="2108200"/>
                  </a:lnTo>
                  <a:lnTo>
                    <a:pt x="4276923" y="2070100"/>
                  </a:lnTo>
                  <a:lnTo>
                    <a:pt x="4268497" y="2019300"/>
                  </a:lnTo>
                  <a:lnTo>
                    <a:pt x="4259227" y="1968500"/>
                  </a:lnTo>
                  <a:lnTo>
                    <a:pt x="4249123" y="1930400"/>
                  </a:lnTo>
                  <a:lnTo>
                    <a:pt x="4238192" y="1879600"/>
                  </a:lnTo>
                  <a:lnTo>
                    <a:pt x="4226443" y="1841500"/>
                  </a:lnTo>
                  <a:lnTo>
                    <a:pt x="4213885" y="1790700"/>
                  </a:lnTo>
                  <a:lnTo>
                    <a:pt x="4200525" y="1752600"/>
                  </a:lnTo>
                  <a:lnTo>
                    <a:pt x="4186372" y="1701800"/>
                  </a:lnTo>
                  <a:lnTo>
                    <a:pt x="4171434" y="1663700"/>
                  </a:lnTo>
                  <a:lnTo>
                    <a:pt x="4155720" y="1625600"/>
                  </a:lnTo>
                  <a:lnTo>
                    <a:pt x="4139238" y="1574800"/>
                  </a:lnTo>
                  <a:lnTo>
                    <a:pt x="4121996" y="1536700"/>
                  </a:lnTo>
                  <a:lnTo>
                    <a:pt x="4104004" y="1498600"/>
                  </a:lnTo>
                  <a:lnTo>
                    <a:pt x="4085268" y="1447800"/>
                  </a:lnTo>
                  <a:lnTo>
                    <a:pt x="4065798" y="1409700"/>
                  </a:lnTo>
                  <a:lnTo>
                    <a:pt x="4045601" y="1371600"/>
                  </a:lnTo>
                  <a:lnTo>
                    <a:pt x="4024687" y="1333500"/>
                  </a:lnTo>
                  <a:lnTo>
                    <a:pt x="4003063" y="1282700"/>
                  </a:lnTo>
                  <a:lnTo>
                    <a:pt x="3980739" y="1244600"/>
                  </a:lnTo>
                  <a:lnTo>
                    <a:pt x="3957721" y="1206500"/>
                  </a:lnTo>
                  <a:lnTo>
                    <a:pt x="3934019" y="1168400"/>
                  </a:lnTo>
                  <a:lnTo>
                    <a:pt x="3909641" y="1130300"/>
                  </a:lnTo>
                  <a:lnTo>
                    <a:pt x="3884596" y="1092200"/>
                  </a:lnTo>
                  <a:lnTo>
                    <a:pt x="3858891" y="1054100"/>
                  </a:lnTo>
                  <a:lnTo>
                    <a:pt x="3832535" y="1016000"/>
                  </a:lnTo>
                  <a:lnTo>
                    <a:pt x="3805536" y="990600"/>
                  </a:lnTo>
                  <a:lnTo>
                    <a:pt x="3777904" y="952500"/>
                  </a:lnTo>
                  <a:lnTo>
                    <a:pt x="3749645" y="914400"/>
                  </a:lnTo>
                  <a:lnTo>
                    <a:pt x="3720769" y="876300"/>
                  </a:lnTo>
                  <a:lnTo>
                    <a:pt x="3691283" y="850900"/>
                  </a:lnTo>
                  <a:lnTo>
                    <a:pt x="3661197" y="812800"/>
                  </a:lnTo>
                  <a:lnTo>
                    <a:pt x="3630518" y="774700"/>
                  </a:lnTo>
                  <a:lnTo>
                    <a:pt x="3599256" y="749300"/>
                  </a:lnTo>
                  <a:lnTo>
                    <a:pt x="3567417" y="711200"/>
                  </a:lnTo>
                  <a:lnTo>
                    <a:pt x="3535011" y="685800"/>
                  </a:lnTo>
                  <a:lnTo>
                    <a:pt x="3502046" y="660400"/>
                  </a:lnTo>
                  <a:lnTo>
                    <a:pt x="3468530" y="622300"/>
                  </a:lnTo>
                  <a:lnTo>
                    <a:pt x="3434472" y="596900"/>
                  </a:lnTo>
                  <a:lnTo>
                    <a:pt x="3399880" y="571500"/>
                  </a:lnTo>
                  <a:lnTo>
                    <a:pt x="3364762" y="533400"/>
                  </a:lnTo>
                  <a:lnTo>
                    <a:pt x="3329127" y="508000"/>
                  </a:lnTo>
                  <a:lnTo>
                    <a:pt x="3256339" y="457200"/>
                  </a:lnTo>
                  <a:lnTo>
                    <a:pt x="3181582" y="406400"/>
                  </a:lnTo>
                  <a:lnTo>
                    <a:pt x="3104923" y="355600"/>
                  </a:lnTo>
                  <a:lnTo>
                    <a:pt x="3065901" y="330200"/>
                  </a:lnTo>
                  <a:lnTo>
                    <a:pt x="3026429" y="317500"/>
                  </a:lnTo>
                  <a:lnTo>
                    <a:pt x="2946166" y="266700"/>
                  </a:lnTo>
                  <a:lnTo>
                    <a:pt x="2905393" y="254000"/>
                  </a:lnTo>
                  <a:lnTo>
                    <a:pt x="2864203" y="228600"/>
                  </a:lnTo>
                  <a:lnTo>
                    <a:pt x="2822603" y="215900"/>
                  </a:lnTo>
                  <a:lnTo>
                    <a:pt x="2780604" y="190500"/>
                  </a:lnTo>
                  <a:lnTo>
                    <a:pt x="2695438" y="165100"/>
                  </a:lnTo>
                  <a:lnTo>
                    <a:pt x="2652288" y="139700"/>
                  </a:lnTo>
                  <a:lnTo>
                    <a:pt x="2340433" y="50800"/>
                  </a:lnTo>
                  <a:close/>
                </a:path>
                <a:path w="4313555" h="4978400">
                  <a:moveTo>
                    <a:pt x="2201989" y="25400"/>
                  </a:moveTo>
                  <a:lnTo>
                    <a:pt x="1439913" y="25400"/>
                  </a:lnTo>
                  <a:lnTo>
                    <a:pt x="1347319" y="50800"/>
                  </a:lnTo>
                  <a:lnTo>
                    <a:pt x="2294582" y="50800"/>
                  </a:lnTo>
                  <a:lnTo>
                    <a:pt x="2201989" y="25400"/>
                  </a:lnTo>
                  <a:close/>
                </a:path>
                <a:path w="4313555" h="4978400">
                  <a:moveTo>
                    <a:pt x="2108262" y="12700"/>
                  </a:moveTo>
                  <a:lnTo>
                    <a:pt x="1533640" y="12700"/>
                  </a:lnTo>
                  <a:lnTo>
                    <a:pt x="1486639" y="25400"/>
                  </a:lnTo>
                  <a:lnTo>
                    <a:pt x="2155263" y="25400"/>
                  </a:lnTo>
                  <a:lnTo>
                    <a:pt x="2108262" y="12700"/>
                  </a:lnTo>
                  <a:close/>
                </a:path>
                <a:path w="4313555" h="4978400">
                  <a:moveTo>
                    <a:pt x="1917676" y="0"/>
                  </a:moveTo>
                  <a:lnTo>
                    <a:pt x="1724226" y="0"/>
                  </a:lnTo>
                  <a:lnTo>
                    <a:pt x="1676209" y="12700"/>
                  </a:lnTo>
                  <a:lnTo>
                    <a:pt x="1965693" y="12700"/>
                  </a:lnTo>
                  <a:lnTo>
                    <a:pt x="1917676" y="0"/>
                  </a:lnTo>
                  <a:close/>
                </a:path>
              </a:pathLst>
            </a:custGeom>
            <a:solidFill>
              <a:srgbClr val="FFFFFF">
                <a:alpha val="7411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800600" y="0"/>
              <a:ext cx="4343400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7824216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5758" y="404876"/>
            <a:ext cx="77012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Оценка прав требований</a:t>
            </a:r>
            <a:r>
              <a:rPr sz="2400" spc="4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компании-девелопера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998014" y="1574291"/>
            <a:ext cx="4399915" cy="4290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85" dirty="0">
                <a:latin typeface="Arial"/>
                <a:cs typeface="Arial"/>
              </a:rPr>
              <a:t>Заемщик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spc="-409" dirty="0">
                <a:latin typeface="Arial"/>
                <a:cs typeface="Arial"/>
              </a:rPr>
              <a:t>—</a:t>
            </a:r>
            <a:endParaRPr sz="2000">
              <a:latin typeface="Arial"/>
              <a:cs typeface="Arial"/>
            </a:endParaRPr>
          </a:p>
          <a:p>
            <a:pPr marL="12700" marR="5080"/>
            <a:r>
              <a:rPr sz="2000" spc="-50" dirty="0">
                <a:latin typeface="Arial"/>
                <a:cs typeface="Arial"/>
              </a:rPr>
              <a:t>компания, </a:t>
            </a:r>
            <a:r>
              <a:rPr sz="2000" spc="-95" dirty="0">
                <a:latin typeface="Arial"/>
                <a:cs typeface="Arial"/>
              </a:rPr>
              <a:t>занимающаяся  </a:t>
            </a:r>
            <a:r>
              <a:rPr sz="2000" spc="-60" dirty="0">
                <a:latin typeface="Arial"/>
                <a:cs typeface="Arial"/>
              </a:rPr>
              <a:t>строительством </a:t>
            </a:r>
            <a:r>
              <a:rPr sz="2000" spc="-15" dirty="0">
                <a:latin typeface="Arial"/>
                <a:cs typeface="Arial"/>
              </a:rPr>
              <a:t>жилой</a:t>
            </a:r>
            <a:r>
              <a:rPr sz="2000" spc="-16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недвижимости.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12700"/>
            <a:r>
              <a:rPr sz="2000" spc="-50" dirty="0">
                <a:latin typeface="Arial"/>
                <a:cs typeface="Arial"/>
              </a:rPr>
              <a:t>Кредитная </a:t>
            </a:r>
            <a:r>
              <a:rPr sz="2000" spc="-45" dirty="0">
                <a:latin typeface="Arial"/>
                <a:cs typeface="Arial"/>
              </a:rPr>
              <a:t>линия </a:t>
            </a:r>
            <a:r>
              <a:rPr sz="2000" spc="10" dirty="0">
                <a:latin typeface="Arial"/>
                <a:cs typeface="Arial"/>
              </a:rPr>
              <a:t>850 </a:t>
            </a:r>
            <a:r>
              <a:rPr sz="2000" spc="-110" dirty="0">
                <a:latin typeface="Arial"/>
                <a:cs typeface="Arial"/>
              </a:rPr>
              <a:t>млн.</a:t>
            </a:r>
            <a:r>
              <a:rPr sz="2000" spc="-390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руб.</a:t>
            </a:r>
            <a:endParaRPr sz="2000">
              <a:latin typeface="Arial"/>
              <a:cs typeface="Arial"/>
            </a:endParaRPr>
          </a:p>
          <a:p>
            <a:pPr marL="12700">
              <a:spcBef>
                <a:spcPts val="600"/>
              </a:spcBef>
            </a:pPr>
            <a:r>
              <a:rPr sz="2000" spc="-75" dirty="0">
                <a:latin typeface="Arial"/>
                <a:cs typeface="Arial"/>
              </a:rPr>
              <a:t>Заемщик в </a:t>
            </a:r>
            <a:r>
              <a:rPr sz="2000" spc="-35" dirty="0">
                <a:latin typeface="Arial"/>
                <a:cs typeface="Arial"/>
              </a:rPr>
              <a:t>процедуре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60" dirty="0">
                <a:latin typeface="Arial"/>
                <a:cs typeface="Arial"/>
              </a:rPr>
              <a:t>банкротства.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12700"/>
            <a:r>
              <a:rPr sz="2000" spc="-65" dirty="0">
                <a:latin typeface="Arial"/>
                <a:cs typeface="Arial"/>
              </a:rPr>
              <a:t>Вид </a:t>
            </a:r>
            <a:r>
              <a:rPr sz="2000" spc="-45" dirty="0">
                <a:latin typeface="Arial"/>
                <a:cs typeface="Arial"/>
              </a:rPr>
              <a:t>обеспечения</a:t>
            </a:r>
            <a:r>
              <a:rPr sz="2000" spc="-245" dirty="0">
                <a:latin typeface="Arial"/>
                <a:cs typeface="Arial"/>
              </a:rPr>
              <a:t> </a:t>
            </a:r>
            <a:r>
              <a:rPr sz="2000" spc="-395" dirty="0">
                <a:latin typeface="Arial"/>
                <a:cs typeface="Arial"/>
              </a:rPr>
              <a:t>—</a:t>
            </a:r>
            <a:endParaRPr sz="2000">
              <a:latin typeface="Arial"/>
              <a:cs typeface="Arial"/>
            </a:endParaRPr>
          </a:p>
          <a:p>
            <a:pPr marL="12700"/>
            <a:r>
              <a:rPr sz="2000" dirty="0">
                <a:latin typeface="Arial"/>
                <a:cs typeface="Arial"/>
              </a:rPr>
              <a:t>200 </a:t>
            </a:r>
            <a:r>
              <a:rPr sz="2000" spc="-55" dirty="0">
                <a:latin typeface="Arial"/>
                <a:cs typeface="Arial"/>
              </a:rPr>
              <a:t>квартир, </a:t>
            </a:r>
            <a:r>
              <a:rPr sz="2000" spc="-75" dirty="0">
                <a:latin typeface="Arial"/>
                <a:cs typeface="Arial"/>
              </a:rPr>
              <a:t>в </a:t>
            </a:r>
            <a:r>
              <a:rPr sz="2000" spc="-85" dirty="0">
                <a:latin typeface="Arial"/>
                <a:cs typeface="Arial"/>
              </a:rPr>
              <a:t>строящемся</a:t>
            </a:r>
            <a:r>
              <a:rPr sz="2000" spc="-3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доме.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3100">
              <a:latin typeface="Arial"/>
              <a:cs typeface="Arial"/>
            </a:endParaRPr>
          </a:p>
          <a:p>
            <a:pPr marL="12700"/>
            <a:r>
              <a:rPr sz="2000" spc="-95" dirty="0">
                <a:latin typeface="Arial"/>
                <a:cs typeface="Arial"/>
              </a:rPr>
              <a:t>Рыночная </a:t>
            </a:r>
            <a:r>
              <a:rPr sz="2000" spc="-50" dirty="0">
                <a:latin typeface="Arial"/>
                <a:cs typeface="Arial"/>
              </a:rPr>
              <a:t>стоимость</a:t>
            </a:r>
            <a:r>
              <a:rPr sz="2000" spc="-120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актива</a:t>
            </a:r>
            <a:endParaRPr sz="2000">
              <a:latin typeface="Arial"/>
              <a:cs typeface="Arial"/>
            </a:endParaRPr>
          </a:p>
          <a:p>
            <a:pPr marL="12700"/>
            <a:r>
              <a:rPr sz="2000" spc="-35" dirty="0">
                <a:latin typeface="Arial"/>
                <a:cs typeface="Arial"/>
              </a:rPr>
              <a:t>350 </a:t>
            </a:r>
            <a:r>
              <a:rPr sz="2000" spc="-110" dirty="0">
                <a:latin typeface="Arial"/>
                <a:cs typeface="Arial"/>
              </a:rPr>
              <a:t>млн.</a:t>
            </a:r>
            <a:r>
              <a:rPr sz="2000" spc="-229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руб.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759" y="404876"/>
            <a:ext cx="65189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Оценка прав </a:t>
            </a:r>
            <a:r>
              <a:rPr sz="2400" dirty="0">
                <a:solidFill>
                  <a:srgbClr val="F9AF0A"/>
                </a:solidFill>
              </a:rPr>
              <a:t>требования </a:t>
            </a:r>
            <a:r>
              <a:rPr sz="2400" spc="-5" dirty="0">
                <a:solidFill>
                  <a:srgbClr val="F9AF0A"/>
                </a:solidFill>
              </a:rPr>
              <a:t>агрокомплекса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905758" y="1042925"/>
            <a:ext cx="8363584" cy="544418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spcBef>
                <a:spcPts val="675"/>
              </a:spcBef>
            </a:pPr>
            <a:r>
              <a:rPr sz="1600" spc="-70" dirty="0">
                <a:latin typeface="Arial"/>
                <a:cs typeface="Arial"/>
              </a:rPr>
              <a:t>Заемщик </a:t>
            </a:r>
            <a:r>
              <a:rPr sz="1600" spc="-330" dirty="0">
                <a:latin typeface="Arial"/>
                <a:cs typeface="Arial"/>
              </a:rPr>
              <a:t>—</a:t>
            </a:r>
            <a:r>
              <a:rPr sz="1600" spc="-3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Агрокомплекс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575"/>
              </a:spcBef>
            </a:pPr>
            <a:r>
              <a:rPr sz="1600" spc="-50" dirty="0">
                <a:latin typeface="Arial"/>
                <a:cs typeface="Arial"/>
              </a:rPr>
              <a:t>Проблемная </a:t>
            </a:r>
            <a:r>
              <a:rPr sz="1600" spc="-45" dirty="0">
                <a:latin typeface="Arial"/>
                <a:cs typeface="Arial"/>
              </a:rPr>
              <a:t>задолженность </a:t>
            </a:r>
            <a:r>
              <a:rPr sz="1600" spc="-85" dirty="0">
                <a:latin typeface="Arial"/>
                <a:cs typeface="Arial"/>
              </a:rPr>
              <a:t>в </a:t>
            </a:r>
            <a:r>
              <a:rPr sz="1600" spc="-70" dirty="0">
                <a:latin typeface="Arial"/>
                <a:cs typeface="Arial"/>
              </a:rPr>
              <a:t>общем </a:t>
            </a:r>
            <a:r>
              <a:rPr sz="1600" spc="-75" dirty="0">
                <a:latin typeface="Arial"/>
                <a:cs typeface="Arial"/>
              </a:rPr>
              <a:t>объеме </a:t>
            </a:r>
            <a:r>
              <a:rPr sz="1600" spc="-30" dirty="0">
                <a:latin typeface="Arial"/>
                <a:cs typeface="Arial"/>
              </a:rPr>
              <a:t>4 </a:t>
            </a:r>
            <a:r>
              <a:rPr sz="1600" spc="-10" dirty="0">
                <a:latin typeface="Arial"/>
                <a:cs typeface="Arial"/>
              </a:rPr>
              <a:t>500 </a:t>
            </a:r>
            <a:r>
              <a:rPr sz="1600" spc="-90" dirty="0">
                <a:latin typeface="Arial"/>
                <a:cs typeface="Arial"/>
              </a:rPr>
              <a:t>млн.</a:t>
            </a:r>
            <a:r>
              <a:rPr sz="1600" spc="-19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руб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670"/>
              </a:spcBef>
            </a:pPr>
            <a:r>
              <a:rPr sz="1600" spc="-30" dirty="0">
                <a:latin typeface="Arial"/>
                <a:cs typeface="Arial"/>
              </a:rPr>
              <a:t>Обеспечение </a:t>
            </a:r>
            <a:r>
              <a:rPr sz="1600" spc="-330" dirty="0">
                <a:latin typeface="Arial"/>
                <a:cs typeface="Arial"/>
              </a:rPr>
              <a:t>— </a:t>
            </a:r>
            <a:r>
              <a:rPr sz="1600" spc="-55" dirty="0">
                <a:latin typeface="Arial"/>
                <a:cs typeface="Arial"/>
              </a:rPr>
              <a:t>залог </a:t>
            </a:r>
            <a:r>
              <a:rPr sz="1600" spc="-40" dirty="0">
                <a:latin typeface="Arial"/>
                <a:cs typeface="Arial"/>
              </a:rPr>
              <a:t>имущественного комплекса, </a:t>
            </a:r>
            <a:r>
              <a:rPr sz="1600" spc="-35" dirty="0">
                <a:latin typeface="Arial"/>
                <a:cs typeface="Arial"/>
              </a:rPr>
              <a:t>стоимость </a:t>
            </a:r>
            <a:r>
              <a:rPr sz="1600" spc="-30" dirty="0">
                <a:latin typeface="Arial"/>
                <a:cs typeface="Arial"/>
              </a:rPr>
              <a:t>4 </a:t>
            </a:r>
            <a:r>
              <a:rPr sz="1600" spc="30" dirty="0">
                <a:latin typeface="Arial"/>
                <a:cs typeface="Arial"/>
              </a:rPr>
              <a:t>800 </a:t>
            </a:r>
            <a:r>
              <a:rPr sz="1600" spc="-90" dirty="0">
                <a:latin typeface="Arial"/>
                <a:cs typeface="Arial"/>
              </a:rPr>
              <a:t>млн.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-55" dirty="0">
                <a:latin typeface="Arial"/>
                <a:cs typeface="Arial"/>
              </a:rPr>
              <a:t>руб.</a:t>
            </a:r>
            <a:endParaRPr sz="1600">
              <a:latin typeface="Arial"/>
              <a:cs typeface="Arial"/>
            </a:endParaRPr>
          </a:p>
          <a:p>
            <a:pPr marL="12700">
              <a:spcBef>
                <a:spcPts val="690"/>
              </a:spcBef>
            </a:pPr>
            <a:r>
              <a:rPr sz="1200" b="1" spc="-65" dirty="0">
                <a:latin typeface="Arial"/>
                <a:cs typeface="Arial"/>
              </a:rPr>
              <a:t>Ситуация: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spc="-20" dirty="0">
                <a:latin typeface="Arial"/>
                <a:cs typeface="Arial"/>
              </a:rPr>
              <a:t>Финансовый </a:t>
            </a:r>
            <a:r>
              <a:rPr sz="1200" spc="-45" dirty="0">
                <a:latin typeface="Arial"/>
                <a:cs typeface="Arial"/>
              </a:rPr>
              <a:t>результат </a:t>
            </a:r>
            <a:r>
              <a:rPr sz="1200" spc="-215" dirty="0">
                <a:latin typeface="Arial"/>
                <a:cs typeface="Arial"/>
              </a:rPr>
              <a:t>1  </a:t>
            </a:r>
            <a:r>
              <a:rPr sz="1200" spc="10" dirty="0">
                <a:latin typeface="Arial"/>
                <a:cs typeface="Arial"/>
              </a:rPr>
              <a:t>кв </a:t>
            </a:r>
            <a:r>
              <a:rPr sz="1200" spc="-25" dirty="0">
                <a:latin typeface="Arial"/>
                <a:cs typeface="Arial"/>
              </a:rPr>
              <a:t>2022 </a:t>
            </a:r>
            <a:r>
              <a:rPr sz="1200" spc="-55" dirty="0">
                <a:latin typeface="Arial"/>
                <a:cs typeface="Arial"/>
              </a:rPr>
              <a:t>Заемщика </a:t>
            </a:r>
            <a:r>
              <a:rPr sz="1200" spc="65" dirty="0">
                <a:latin typeface="Arial"/>
                <a:cs typeface="Arial"/>
              </a:rPr>
              <a:t>- </a:t>
            </a:r>
            <a:r>
              <a:rPr sz="1200" spc="-15" dirty="0">
                <a:latin typeface="Arial"/>
                <a:cs typeface="Arial"/>
              </a:rPr>
              <a:t>убыток </a:t>
            </a:r>
            <a:r>
              <a:rPr sz="1200" spc="-45" dirty="0">
                <a:latin typeface="Arial"/>
                <a:cs typeface="Arial"/>
              </a:rPr>
              <a:t>в </a:t>
            </a:r>
            <a:r>
              <a:rPr sz="1200" spc="-55" dirty="0">
                <a:latin typeface="Arial"/>
                <a:cs typeface="Arial"/>
              </a:rPr>
              <a:t>объеме </a:t>
            </a:r>
            <a:r>
              <a:rPr sz="1200" spc="-45" dirty="0">
                <a:latin typeface="Arial"/>
                <a:cs typeface="Arial"/>
              </a:rPr>
              <a:t>79 </a:t>
            </a:r>
            <a:r>
              <a:rPr sz="1200" spc="-60" dirty="0">
                <a:latin typeface="Arial"/>
                <a:cs typeface="Arial"/>
              </a:rPr>
              <a:t>млн.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руб.,</a:t>
            </a:r>
            <a:endParaRPr sz="1200">
              <a:latin typeface="Arial"/>
              <a:cs typeface="Arial"/>
            </a:endParaRPr>
          </a:p>
          <a:p>
            <a:pPr marL="12700" marR="2232025">
              <a:lnSpc>
                <a:spcPts val="2110"/>
              </a:lnSpc>
              <a:spcBef>
                <a:spcPts val="65"/>
              </a:spcBef>
            </a:pPr>
            <a:r>
              <a:rPr sz="1200" spc="-20" dirty="0">
                <a:latin typeface="Arial"/>
                <a:cs typeface="Arial"/>
              </a:rPr>
              <a:t>Ebitda </a:t>
            </a:r>
            <a:r>
              <a:rPr sz="1200" spc="-60" dirty="0">
                <a:latin typeface="Arial"/>
                <a:cs typeface="Arial"/>
              </a:rPr>
              <a:t>за </a:t>
            </a:r>
            <a:r>
              <a:rPr sz="1200" spc="-215" dirty="0">
                <a:latin typeface="Arial"/>
                <a:cs typeface="Arial"/>
              </a:rPr>
              <a:t>1 </a:t>
            </a:r>
            <a:r>
              <a:rPr sz="1200" spc="-25" dirty="0">
                <a:latin typeface="Arial"/>
                <a:cs typeface="Arial"/>
              </a:rPr>
              <a:t>кв. 2022 </a:t>
            </a:r>
            <a:r>
              <a:rPr sz="1200" spc="-45" dirty="0">
                <a:latin typeface="Arial"/>
                <a:cs typeface="Arial"/>
              </a:rPr>
              <a:t>составила </a:t>
            </a:r>
            <a:r>
              <a:rPr sz="1200" dirty="0">
                <a:latin typeface="Arial"/>
                <a:cs typeface="Arial"/>
              </a:rPr>
              <a:t>58 </a:t>
            </a:r>
            <a:r>
              <a:rPr sz="1200" spc="-60" dirty="0">
                <a:latin typeface="Arial"/>
                <a:cs typeface="Arial"/>
              </a:rPr>
              <a:t>млн. </a:t>
            </a:r>
            <a:r>
              <a:rPr sz="1200" spc="-40" dirty="0">
                <a:latin typeface="Arial"/>
                <a:cs typeface="Arial"/>
              </a:rPr>
              <a:t>руб., </a:t>
            </a:r>
            <a:r>
              <a:rPr sz="1200" spc="-25" dirty="0">
                <a:latin typeface="Arial"/>
                <a:cs typeface="Arial"/>
              </a:rPr>
              <a:t>чего </a:t>
            </a:r>
            <a:r>
              <a:rPr sz="1200" spc="-30" dirty="0">
                <a:latin typeface="Arial"/>
                <a:cs typeface="Arial"/>
              </a:rPr>
              <a:t>недостаточно </a:t>
            </a:r>
            <a:r>
              <a:rPr sz="1200" spc="-55" dirty="0">
                <a:latin typeface="Arial"/>
                <a:cs typeface="Arial"/>
              </a:rPr>
              <a:t>даже </a:t>
            </a:r>
            <a:r>
              <a:rPr sz="1200" spc="-65" dirty="0">
                <a:latin typeface="Arial"/>
                <a:cs typeface="Arial"/>
              </a:rPr>
              <a:t>для </a:t>
            </a:r>
            <a:r>
              <a:rPr sz="1200" spc="-55" dirty="0">
                <a:latin typeface="Arial"/>
                <a:cs typeface="Arial"/>
              </a:rPr>
              <a:t>уплаты </a:t>
            </a:r>
            <a:r>
              <a:rPr sz="1200" spc="-25" dirty="0">
                <a:latin typeface="Arial"/>
                <a:cs typeface="Arial"/>
              </a:rPr>
              <a:t>процентов.  </a:t>
            </a:r>
            <a:r>
              <a:rPr sz="1200" spc="20" dirty="0">
                <a:latin typeface="Arial"/>
                <a:cs typeface="Arial"/>
              </a:rPr>
              <a:t>4-й </a:t>
            </a:r>
            <a:r>
              <a:rPr sz="1200" spc="5" dirty="0">
                <a:latin typeface="Arial"/>
                <a:cs typeface="Arial"/>
              </a:rPr>
              <a:t>и</a:t>
            </a:r>
            <a:r>
              <a:rPr sz="1200" spc="-23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1-й кварталы </a:t>
            </a:r>
            <a:r>
              <a:rPr sz="1200" spc="-50" dirty="0">
                <a:latin typeface="Arial"/>
                <a:cs typeface="Arial"/>
              </a:rPr>
              <a:t>являются </a:t>
            </a:r>
            <a:r>
              <a:rPr sz="1200" spc="-25" dirty="0">
                <a:latin typeface="Arial"/>
                <a:cs typeface="Arial"/>
              </a:rPr>
              <a:t>сезонными </a:t>
            </a:r>
            <a:r>
              <a:rPr sz="1200" spc="-65" dirty="0">
                <a:latin typeface="Arial"/>
                <a:cs typeface="Arial"/>
              </a:rPr>
              <a:t>для </a:t>
            </a:r>
            <a:r>
              <a:rPr sz="1200" spc="-40" dirty="0">
                <a:latin typeface="Arial"/>
                <a:cs typeface="Arial"/>
              </a:rPr>
              <a:t>деятельности </a:t>
            </a:r>
            <a:r>
              <a:rPr sz="1200" spc="-15" dirty="0">
                <a:latin typeface="Arial"/>
                <a:cs typeface="Arial"/>
              </a:rPr>
              <a:t>Агрокомплекса.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2200">
              <a:latin typeface="Arial"/>
              <a:cs typeface="Arial"/>
            </a:endParaRPr>
          </a:p>
          <a:p>
            <a:pPr marL="12700" marR="717550">
              <a:lnSpc>
                <a:spcPts val="1390"/>
              </a:lnSpc>
            </a:pPr>
            <a:r>
              <a:rPr sz="1200" b="1" spc="-114" dirty="0">
                <a:latin typeface="Arial"/>
                <a:cs typeface="Arial"/>
              </a:rPr>
              <a:t>Вывод </a:t>
            </a:r>
            <a:r>
              <a:rPr sz="1200" spc="-240" dirty="0">
                <a:latin typeface="Arial"/>
                <a:cs typeface="Arial"/>
              </a:rPr>
              <a:t>— </a:t>
            </a:r>
            <a:r>
              <a:rPr sz="1200" spc="-25" dirty="0">
                <a:latin typeface="Arial"/>
                <a:cs typeface="Arial"/>
              </a:rPr>
              <a:t>Полученный </a:t>
            </a:r>
            <a:r>
              <a:rPr sz="1200" spc="-45" dirty="0">
                <a:latin typeface="Arial"/>
                <a:cs typeface="Arial"/>
              </a:rPr>
              <a:t>финансовый результат в </a:t>
            </a:r>
            <a:r>
              <a:rPr sz="1200" spc="-20" dirty="0">
                <a:latin typeface="Arial"/>
                <a:cs typeface="Arial"/>
              </a:rPr>
              <a:t>сезоне </a:t>
            </a:r>
            <a:r>
              <a:rPr sz="1200" spc="-35" dirty="0">
                <a:latin typeface="Arial"/>
                <a:cs typeface="Arial"/>
              </a:rPr>
              <a:t>2021-2022 </a:t>
            </a:r>
            <a:r>
              <a:rPr sz="1200" spc="-40" dirty="0">
                <a:latin typeface="Arial"/>
                <a:cs typeface="Arial"/>
              </a:rPr>
              <a:t>ставит </a:t>
            </a:r>
            <a:r>
              <a:rPr sz="1200" spc="-15" dirty="0">
                <a:latin typeface="Arial"/>
                <a:cs typeface="Arial"/>
              </a:rPr>
              <a:t>под </a:t>
            </a:r>
            <a:r>
              <a:rPr sz="1200" spc="-5" dirty="0">
                <a:latin typeface="Arial"/>
                <a:cs typeface="Arial"/>
              </a:rPr>
              <a:t>угрозу </a:t>
            </a:r>
            <a:r>
              <a:rPr sz="1200" spc="-30" dirty="0">
                <a:latin typeface="Arial"/>
                <a:cs typeface="Arial"/>
              </a:rPr>
              <a:t>последующую </a:t>
            </a:r>
            <a:r>
              <a:rPr sz="1200" spc="-45" dirty="0">
                <a:latin typeface="Arial"/>
                <a:cs typeface="Arial"/>
              </a:rPr>
              <a:t>деятельность  </a:t>
            </a:r>
            <a:r>
              <a:rPr sz="1200" spc="-15" dirty="0">
                <a:latin typeface="Arial"/>
                <a:cs typeface="Arial"/>
              </a:rPr>
              <a:t>Агрокомплекса.</a:t>
            </a:r>
            <a:endParaRPr sz="1200">
              <a:latin typeface="Arial"/>
              <a:cs typeface="Arial"/>
            </a:endParaRPr>
          </a:p>
          <a:p>
            <a:pPr marL="98425" indent="-85725">
              <a:spcBef>
                <a:spcPts val="515"/>
              </a:spcBef>
              <a:buAutoNum type="romanUcPeriod"/>
              <a:tabLst>
                <a:tab pos="98425" algn="l"/>
              </a:tabLst>
            </a:pPr>
            <a:r>
              <a:rPr sz="1200" b="1" spc="-85" dirty="0">
                <a:latin typeface="Arial"/>
                <a:cs typeface="Arial"/>
              </a:rPr>
              <a:t>вариант </a:t>
            </a:r>
            <a:r>
              <a:rPr sz="1200" b="1" spc="-95" dirty="0">
                <a:latin typeface="Arial"/>
                <a:cs typeface="Arial"/>
              </a:rPr>
              <a:t>работы </a:t>
            </a:r>
            <a:r>
              <a:rPr sz="1200" b="1" spc="-90" dirty="0">
                <a:latin typeface="Arial"/>
                <a:cs typeface="Arial"/>
              </a:rPr>
              <a:t>с </a:t>
            </a:r>
            <a:r>
              <a:rPr sz="1200" b="1" spc="-80" dirty="0">
                <a:latin typeface="Arial"/>
                <a:cs typeface="Arial"/>
              </a:rPr>
              <a:t>проблемной </a:t>
            </a:r>
            <a:r>
              <a:rPr sz="1200" b="1" spc="-70" dirty="0">
                <a:latin typeface="Arial"/>
                <a:cs typeface="Arial"/>
              </a:rPr>
              <a:t>задолженностью </a:t>
            </a:r>
            <a:r>
              <a:rPr sz="1200" spc="-240" dirty="0">
                <a:latin typeface="Arial"/>
                <a:cs typeface="Arial"/>
              </a:rPr>
              <a:t>— </a:t>
            </a:r>
            <a:r>
              <a:rPr sz="1200" spc="-25" dirty="0">
                <a:latin typeface="Arial"/>
                <a:cs typeface="Arial"/>
              </a:rPr>
              <a:t>судебное </a:t>
            </a:r>
            <a:r>
              <a:rPr sz="1200" spc="-30" dirty="0">
                <a:latin typeface="Arial"/>
                <a:cs typeface="Arial"/>
              </a:rPr>
              <a:t>взыскание </a:t>
            </a:r>
            <a:r>
              <a:rPr sz="1200" spc="5" dirty="0">
                <a:latin typeface="Arial"/>
                <a:cs typeface="Arial"/>
              </a:rPr>
              <a:t>и </a:t>
            </a:r>
            <a:r>
              <a:rPr sz="1200" spc="-35" dirty="0">
                <a:latin typeface="Arial"/>
                <a:cs typeface="Arial"/>
              </a:rPr>
              <a:t>погашение </a:t>
            </a:r>
            <a:r>
              <a:rPr sz="1200" spc="-25" dirty="0">
                <a:latin typeface="Arial"/>
                <a:cs typeface="Arial"/>
              </a:rPr>
              <a:t>задолженности </a:t>
            </a:r>
            <a:r>
              <a:rPr sz="1200" spc="-60" dirty="0">
                <a:latin typeface="Arial"/>
                <a:cs typeface="Arial"/>
              </a:rPr>
              <a:t>за </a:t>
            </a:r>
            <a:r>
              <a:rPr sz="1200" spc="-35" dirty="0">
                <a:latin typeface="Arial"/>
                <a:cs typeface="Arial"/>
              </a:rPr>
              <a:t>счет</a:t>
            </a:r>
            <a:r>
              <a:rPr sz="1200" spc="-229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обеспечения</a:t>
            </a:r>
            <a:endParaRPr sz="1200">
              <a:latin typeface="Arial"/>
              <a:cs typeface="Arial"/>
            </a:endParaRPr>
          </a:p>
          <a:p>
            <a:pPr marL="12700">
              <a:spcBef>
                <a:spcPts val="670"/>
              </a:spcBef>
            </a:pPr>
            <a:r>
              <a:rPr sz="1200" b="1" spc="-45" dirty="0">
                <a:latin typeface="Arial"/>
                <a:cs typeface="Arial"/>
              </a:rPr>
              <a:t>Угрозы:</a:t>
            </a:r>
            <a:endParaRPr sz="1200">
              <a:latin typeface="Arial"/>
              <a:cs typeface="Arial"/>
            </a:endParaRPr>
          </a:p>
          <a:p>
            <a:pPr marL="12700" marR="1316990">
              <a:lnSpc>
                <a:spcPct val="105000"/>
              </a:lnSpc>
              <a:spcBef>
                <a:spcPts val="480"/>
              </a:spcBef>
            </a:pPr>
            <a:r>
              <a:rPr sz="1200" spc="-20" dirty="0">
                <a:latin typeface="Arial"/>
                <a:cs typeface="Arial"/>
              </a:rPr>
              <a:t>Снижение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показателей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рентабельности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и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текущая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рыночная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конъюнктура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влекут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за </a:t>
            </a:r>
            <a:r>
              <a:rPr sz="1200" spc="-5" dirty="0">
                <a:latin typeface="Arial"/>
                <a:cs typeface="Arial"/>
              </a:rPr>
              <a:t>собой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уменьшение  </a:t>
            </a:r>
            <a:r>
              <a:rPr sz="1200" spc="-30" dirty="0">
                <a:latin typeface="Arial"/>
                <a:cs typeface="Arial"/>
              </a:rPr>
              <a:t>заинтересованности </a:t>
            </a:r>
            <a:r>
              <a:rPr sz="1200" spc="-35" dirty="0">
                <a:latin typeface="Arial"/>
                <a:cs typeface="Arial"/>
              </a:rPr>
              <a:t>потенциальных </a:t>
            </a:r>
            <a:r>
              <a:rPr sz="1200" spc="-20" dirty="0">
                <a:latin typeface="Arial"/>
                <a:cs typeface="Arial"/>
              </a:rPr>
              <a:t>покупателей </a:t>
            </a:r>
            <a:r>
              <a:rPr sz="1200" spc="5" dirty="0">
                <a:latin typeface="Arial"/>
                <a:cs typeface="Arial"/>
              </a:rPr>
              <a:t>и</a:t>
            </a:r>
            <a:r>
              <a:rPr sz="1200" spc="-24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снижение </a:t>
            </a:r>
            <a:r>
              <a:rPr sz="1200" spc="-20" dirty="0">
                <a:latin typeface="Arial"/>
                <a:cs typeface="Arial"/>
              </a:rPr>
              <a:t>стоимости </a:t>
            </a:r>
            <a:r>
              <a:rPr sz="1200" spc="-40" dirty="0">
                <a:latin typeface="Arial"/>
                <a:cs typeface="Arial"/>
              </a:rPr>
              <a:t>объекта</a:t>
            </a:r>
            <a:endParaRPr sz="1200">
              <a:latin typeface="Arial"/>
              <a:cs typeface="Arial"/>
            </a:endParaRPr>
          </a:p>
          <a:p>
            <a:pPr marL="12700" marR="1012825">
              <a:lnSpc>
                <a:spcPct val="138300"/>
              </a:lnSpc>
            </a:pPr>
            <a:r>
              <a:rPr sz="1200" spc="-45" dirty="0">
                <a:latin typeface="Arial"/>
                <a:cs typeface="Arial"/>
              </a:rPr>
              <a:t>Судебные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процессы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и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принудительная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реализация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займет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существенный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по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времени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период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–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около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3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лет.  </a:t>
            </a:r>
            <a:r>
              <a:rPr sz="1200" spc="-40" dirty="0">
                <a:latin typeface="Arial"/>
                <a:cs typeface="Arial"/>
              </a:rPr>
              <a:t>Специфика </a:t>
            </a:r>
            <a:r>
              <a:rPr sz="1200" spc="-45" dirty="0">
                <a:latin typeface="Arial"/>
                <a:cs typeface="Arial"/>
              </a:rPr>
              <a:t>предмета </a:t>
            </a:r>
            <a:r>
              <a:rPr sz="1200" spc="-55" dirty="0">
                <a:latin typeface="Arial"/>
                <a:cs typeface="Arial"/>
              </a:rPr>
              <a:t>залога </a:t>
            </a:r>
            <a:r>
              <a:rPr sz="1200" spc="-50" dirty="0">
                <a:latin typeface="Arial"/>
                <a:cs typeface="Arial"/>
              </a:rPr>
              <a:t>влечет </a:t>
            </a:r>
            <a:r>
              <a:rPr sz="1200" spc="-35" dirty="0">
                <a:latin typeface="Arial"/>
                <a:cs typeface="Arial"/>
              </a:rPr>
              <a:t>дополнительные</a:t>
            </a:r>
            <a:r>
              <a:rPr sz="1200" spc="-13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риски</a:t>
            </a:r>
            <a:endParaRPr sz="1200">
              <a:latin typeface="Arial"/>
              <a:cs typeface="Arial"/>
            </a:endParaRPr>
          </a:p>
          <a:p>
            <a:pPr marL="12700" marR="292100">
              <a:lnSpc>
                <a:spcPts val="1390"/>
              </a:lnSpc>
              <a:spcBef>
                <a:spcPts val="760"/>
              </a:spcBef>
              <a:buAutoNum type="romanUcPeriod" startAt="2"/>
              <a:tabLst>
                <a:tab pos="154305" algn="l"/>
              </a:tabLst>
            </a:pPr>
            <a:r>
              <a:rPr sz="1200" b="1" spc="-85" dirty="0">
                <a:latin typeface="Arial"/>
                <a:cs typeface="Arial"/>
              </a:rPr>
              <a:t>вариант </a:t>
            </a:r>
            <a:r>
              <a:rPr sz="1200" b="1" spc="-95" dirty="0">
                <a:latin typeface="Arial"/>
                <a:cs typeface="Arial"/>
              </a:rPr>
              <a:t>работы </a:t>
            </a:r>
            <a:r>
              <a:rPr sz="1200" b="1" spc="-90" dirty="0">
                <a:latin typeface="Arial"/>
                <a:cs typeface="Arial"/>
              </a:rPr>
              <a:t>с </a:t>
            </a:r>
            <a:r>
              <a:rPr sz="1200" b="1" spc="-80" dirty="0">
                <a:latin typeface="Arial"/>
                <a:cs typeface="Arial"/>
              </a:rPr>
              <a:t>проблемной </a:t>
            </a:r>
            <a:r>
              <a:rPr sz="1200" b="1" spc="-70" dirty="0">
                <a:latin typeface="Arial"/>
                <a:cs typeface="Arial"/>
              </a:rPr>
              <a:t>задолженностью </a:t>
            </a:r>
            <a:r>
              <a:rPr sz="1200" spc="-240" dirty="0">
                <a:latin typeface="Arial"/>
                <a:cs typeface="Arial"/>
              </a:rPr>
              <a:t>— </a:t>
            </a:r>
            <a:r>
              <a:rPr sz="1200" spc="-35" dirty="0">
                <a:latin typeface="Arial"/>
                <a:cs typeface="Arial"/>
              </a:rPr>
              <a:t>потенциальный </a:t>
            </a:r>
            <a:r>
              <a:rPr sz="1200" spc="-20" dirty="0">
                <a:latin typeface="Arial"/>
                <a:cs typeface="Arial"/>
              </a:rPr>
              <a:t>инвестор </a:t>
            </a:r>
            <a:r>
              <a:rPr sz="1200" spc="-15" dirty="0">
                <a:latin typeface="Arial"/>
                <a:cs typeface="Arial"/>
              </a:rPr>
              <a:t>Агрокомплекса. </a:t>
            </a:r>
            <a:r>
              <a:rPr sz="1200" spc="-20" dirty="0">
                <a:latin typeface="Arial"/>
                <a:cs typeface="Arial"/>
              </a:rPr>
              <a:t>Выкуп </a:t>
            </a:r>
            <a:r>
              <a:rPr sz="1200" spc="-50" dirty="0">
                <a:latin typeface="Arial"/>
                <a:cs typeface="Arial"/>
              </a:rPr>
              <a:t>долга </a:t>
            </a:r>
            <a:r>
              <a:rPr sz="1200" spc="10" dirty="0">
                <a:latin typeface="Arial"/>
                <a:cs typeface="Arial"/>
              </a:rPr>
              <a:t>по </a:t>
            </a:r>
            <a:r>
              <a:rPr sz="1200" spc="-15" dirty="0">
                <a:latin typeface="Arial"/>
                <a:cs typeface="Arial"/>
              </a:rPr>
              <a:t>цессии  </a:t>
            </a:r>
            <a:r>
              <a:rPr sz="1200" spc="-60" dirty="0">
                <a:latin typeface="Arial"/>
                <a:cs typeface="Arial"/>
              </a:rPr>
              <a:t>за </a:t>
            </a:r>
            <a:r>
              <a:rPr sz="1200" spc="-35" dirty="0">
                <a:latin typeface="Arial"/>
                <a:cs typeface="Arial"/>
              </a:rPr>
              <a:t>2 </a:t>
            </a:r>
            <a:r>
              <a:rPr sz="1200" spc="-10" dirty="0">
                <a:latin typeface="Arial"/>
                <a:cs typeface="Arial"/>
              </a:rPr>
              <a:t>200 </a:t>
            </a:r>
            <a:r>
              <a:rPr sz="1200" spc="-60" dirty="0">
                <a:latin typeface="Arial"/>
                <a:cs typeface="Arial"/>
              </a:rPr>
              <a:t>млн.</a:t>
            </a:r>
            <a:r>
              <a:rPr sz="1200" spc="-150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руб.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350">
              <a:latin typeface="Arial"/>
              <a:cs typeface="Arial"/>
            </a:endParaRPr>
          </a:p>
          <a:p>
            <a:pPr marL="12700" marR="22860">
              <a:lnSpc>
                <a:spcPts val="1390"/>
              </a:lnSpc>
            </a:pPr>
            <a:r>
              <a:rPr sz="1200" b="1" spc="-60" dirty="0">
                <a:latin typeface="Arial"/>
                <a:cs typeface="Arial"/>
              </a:rPr>
              <a:t>Решение:</a:t>
            </a:r>
            <a:r>
              <a:rPr sz="1200" b="1" spc="-100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Заключение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сделки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позволит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Банку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не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только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получить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денежные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средства,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но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и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сократить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время</a:t>
            </a:r>
            <a:r>
              <a:rPr sz="1200" spc="-60" dirty="0">
                <a:latin typeface="Arial"/>
                <a:cs typeface="Arial"/>
              </a:rPr>
              <a:t> на </a:t>
            </a:r>
            <a:r>
              <a:rPr sz="1200" spc="-25" dirty="0">
                <a:latin typeface="Arial"/>
                <a:cs typeface="Arial"/>
              </a:rPr>
              <a:t>получение  </a:t>
            </a:r>
            <a:r>
              <a:rPr sz="1200" spc="-30" dirty="0">
                <a:latin typeface="Arial"/>
                <a:cs typeface="Arial"/>
              </a:rPr>
              <a:t>средств </a:t>
            </a:r>
            <a:r>
              <a:rPr sz="1200" spc="5" dirty="0">
                <a:latin typeface="Arial"/>
                <a:cs typeface="Arial"/>
              </a:rPr>
              <a:t>и </a:t>
            </a:r>
            <a:r>
              <a:rPr sz="1200" spc="-30" dirty="0">
                <a:latin typeface="Arial"/>
                <a:cs typeface="Arial"/>
              </a:rPr>
              <a:t>существенно </a:t>
            </a:r>
            <a:r>
              <a:rPr sz="1200" spc="-50" dirty="0">
                <a:latin typeface="Arial"/>
                <a:cs typeface="Arial"/>
              </a:rPr>
              <a:t>уменьшить </a:t>
            </a:r>
            <a:r>
              <a:rPr sz="1200" spc="-40" dirty="0">
                <a:latin typeface="Arial"/>
                <a:cs typeface="Arial"/>
              </a:rPr>
              <a:t>потенциальные </a:t>
            </a:r>
            <a:r>
              <a:rPr sz="1200" spc="-60" dirty="0">
                <a:latin typeface="Arial"/>
                <a:cs typeface="Arial"/>
              </a:rPr>
              <a:t>затраты, </a:t>
            </a:r>
            <a:r>
              <a:rPr sz="1200" spc="-50" dirty="0">
                <a:latin typeface="Arial"/>
                <a:cs typeface="Arial"/>
              </a:rPr>
              <a:t>связанные </a:t>
            </a:r>
            <a:r>
              <a:rPr sz="1200" spc="-15" dirty="0">
                <a:latin typeface="Arial"/>
                <a:cs typeface="Arial"/>
              </a:rPr>
              <a:t>с</a:t>
            </a:r>
            <a:r>
              <a:rPr sz="1200" spc="-235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ведением </a:t>
            </a:r>
            <a:r>
              <a:rPr sz="1200" spc="-45" dirty="0">
                <a:latin typeface="Arial"/>
                <a:cs typeface="Arial"/>
              </a:rPr>
              <a:t>длительных </a:t>
            </a:r>
            <a:r>
              <a:rPr sz="1200" spc="-35" dirty="0">
                <a:latin typeface="Arial"/>
                <a:cs typeface="Arial"/>
              </a:rPr>
              <a:t>судебных </a:t>
            </a:r>
            <a:r>
              <a:rPr sz="1200" spc="-25" dirty="0">
                <a:latin typeface="Arial"/>
                <a:cs typeface="Arial"/>
              </a:rPr>
              <a:t>процессов.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7315200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97740" y="310389"/>
            <a:ext cx="4639310" cy="760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sz="2400" spc="-5" dirty="0">
                <a:solidFill>
                  <a:srgbClr val="F9AF0A"/>
                </a:solidFill>
              </a:rPr>
              <a:t>Оценка прав </a:t>
            </a:r>
            <a:r>
              <a:rPr sz="2400" dirty="0">
                <a:solidFill>
                  <a:srgbClr val="F9AF0A"/>
                </a:solidFill>
              </a:rPr>
              <a:t>требования  </a:t>
            </a:r>
            <a:r>
              <a:rPr sz="2400" spc="-5" dirty="0">
                <a:solidFill>
                  <a:srgbClr val="F9AF0A"/>
                </a:solidFill>
              </a:rPr>
              <a:t>производственная компания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998013" y="1569211"/>
            <a:ext cx="4224020" cy="3957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75" dirty="0">
                <a:latin typeface="Arial"/>
                <a:cs typeface="Arial"/>
              </a:rPr>
              <a:t>Заемщик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70" dirty="0">
                <a:latin typeface="Arial"/>
                <a:cs typeface="Arial"/>
              </a:rPr>
              <a:t>—</a:t>
            </a:r>
            <a:endParaRPr>
              <a:latin typeface="Arial"/>
              <a:cs typeface="Arial"/>
            </a:endParaRPr>
          </a:p>
          <a:p>
            <a:pPr marL="12700" marR="5080">
              <a:lnSpc>
                <a:spcPts val="2090"/>
              </a:lnSpc>
              <a:spcBef>
                <a:spcPts val="175"/>
              </a:spcBef>
            </a:pPr>
            <a:r>
              <a:rPr spc="-45" dirty="0">
                <a:latin typeface="Arial"/>
                <a:cs typeface="Arial"/>
              </a:rPr>
              <a:t>компания, </a:t>
            </a:r>
            <a:r>
              <a:rPr spc="-90" dirty="0">
                <a:latin typeface="Arial"/>
                <a:cs typeface="Arial"/>
              </a:rPr>
              <a:t>занимающаяся </a:t>
            </a:r>
            <a:r>
              <a:rPr spc="-30" dirty="0">
                <a:latin typeface="Arial"/>
                <a:cs typeface="Arial"/>
              </a:rPr>
              <a:t>производством  грузовых </a:t>
            </a:r>
            <a:r>
              <a:rPr spc="-55" dirty="0">
                <a:latin typeface="Arial"/>
                <a:cs typeface="Arial"/>
              </a:rPr>
              <a:t>вагонов, </a:t>
            </a:r>
            <a:r>
              <a:rPr spc="-25" dirty="0">
                <a:latin typeface="Arial"/>
                <a:cs typeface="Arial"/>
              </a:rPr>
              <a:t>цистерн </a:t>
            </a:r>
            <a:r>
              <a:rPr spc="-70" dirty="0">
                <a:latin typeface="Arial"/>
                <a:cs typeface="Arial"/>
              </a:rPr>
              <a:t>в</a:t>
            </a:r>
            <a:r>
              <a:rPr spc="-310" dirty="0">
                <a:latin typeface="Arial"/>
                <a:cs typeface="Arial"/>
              </a:rPr>
              <a:t> </a:t>
            </a:r>
            <a:r>
              <a:rPr spc="-105" dirty="0">
                <a:latin typeface="Arial"/>
                <a:cs typeface="Arial"/>
              </a:rPr>
              <a:t>Уфе.</a:t>
            </a:r>
            <a:endParaRPr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2800">
              <a:latin typeface="Arial"/>
              <a:cs typeface="Arial"/>
            </a:endParaRPr>
          </a:p>
          <a:p>
            <a:pPr marL="12700"/>
            <a:r>
              <a:rPr spc="-40" dirty="0">
                <a:latin typeface="Arial"/>
                <a:cs typeface="Arial"/>
              </a:rPr>
              <a:t>Кредитная линия</a:t>
            </a:r>
            <a:r>
              <a:rPr spc="-185" dirty="0">
                <a:latin typeface="Arial"/>
                <a:cs typeface="Arial"/>
              </a:rPr>
              <a:t> </a:t>
            </a:r>
            <a:r>
              <a:rPr spc="-355" dirty="0">
                <a:latin typeface="Arial"/>
                <a:cs typeface="Arial"/>
              </a:rPr>
              <a:t>—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50"/>
              </a:spcBef>
            </a:pPr>
            <a:r>
              <a:rPr spc="-335" dirty="0">
                <a:latin typeface="Arial"/>
                <a:cs typeface="Arial"/>
              </a:rPr>
              <a:t>1</a:t>
            </a:r>
            <a:r>
              <a:rPr spc="-170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500 </a:t>
            </a:r>
            <a:r>
              <a:rPr spc="-100" dirty="0">
                <a:latin typeface="Arial"/>
                <a:cs typeface="Arial"/>
              </a:rPr>
              <a:t>млн.</a:t>
            </a:r>
            <a:r>
              <a:rPr spc="-229" dirty="0">
                <a:latin typeface="Arial"/>
                <a:cs typeface="Arial"/>
              </a:rPr>
              <a:t> </a:t>
            </a:r>
            <a:r>
              <a:rPr spc="-65" dirty="0">
                <a:latin typeface="Arial"/>
                <a:cs typeface="Arial"/>
              </a:rPr>
              <a:t>руб.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00">
              <a:latin typeface="Arial"/>
              <a:cs typeface="Arial"/>
            </a:endParaRPr>
          </a:p>
          <a:p>
            <a:pPr marL="12700"/>
            <a:r>
              <a:rPr spc="-60" dirty="0">
                <a:latin typeface="Arial"/>
                <a:cs typeface="Arial"/>
              </a:rPr>
              <a:t>Вид </a:t>
            </a:r>
            <a:r>
              <a:rPr spc="-40" dirty="0">
                <a:latin typeface="Arial"/>
                <a:cs typeface="Arial"/>
              </a:rPr>
              <a:t>обеспечения</a:t>
            </a:r>
            <a:r>
              <a:rPr spc="-145" dirty="0">
                <a:latin typeface="Arial"/>
                <a:cs typeface="Arial"/>
              </a:rPr>
              <a:t> </a:t>
            </a:r>
            <a:r>
              <a:rPr spc="-355" dirty="0">
                <a:latin typeface="Arial"/>
                <a:cs typeface="Arial"/>
              </a:rPr>
              <a:t>—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50"/>
              </a:spcBef>
            </a:pPr>
            <a:r>
              <a:rPr spc="-65" dirty="0">
                <a:latin typeface="Arial"/>
                <a:cs typeface="Arial"/>
              </a:rPr>
              <a:t>имущественный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комплекс.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525"/>
              </a:spcBef>
            </a:pPr>
            <a:r>
              <a:rPr spc="-70" dirty="0">
                <a:latin typeface="Arial"/>
                <a:cs typeface="Arial"/>
              </a:rPr>
              <a:t>Заемщик в </a:t>
            </a:r>
            <a:r>
              <a:rPr spc="-30" dirty="0">
                <a:latin typeface="Arial"/>
                <a:cs typeface="Arial"/>
              </a:rPr>
              <a:t>процедуре</a:t>
            </a:r>
            <a:r>
              <a:rPr spc="-20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банкротства.</a:t>
            </a:r>
            <a:endParaRPr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3000">
              <a:latin typeface="Arial"/>
              <a:cs typeface="Arial"/>
            </a:endParaRPr>
          </a:p>
          <a:p>
            <a:pPr marL="12700"/>
            <a:r>
              <a:rPr spc="-80" dirty="0">
                <a:latin typeface="Arial"/>
                <a:cs typeface="Arial"/>
              </a:rPr>
              <a:t>Рыночная </a:t>
            </a:r>
            <a:r>
              <a:rPr spc="-40" dirty="0">
                <a:latin typeface="Arial"/>
                <a:cs typeface="Arial"/>
              </a:rPr>
              <a:t>стоимость </a:t>
            </a:r>
            <a:r>
              <a:rPr spc="-60" dirty="0">
                <a:latin typeface="Arial"/>
                <a:cs typeface="Arial"/>
              </a:rPr>
              <a:t>актива </a:t>
            </a:r>
            <a:r>
              <a:rPr spc="-30" dirty="0">
                <a:latin typeface="Arial"/>
                <a:cs typeface="Arial"/>
              </a:rPr>
              <a:t>450 </a:t>
            </a:r>
            <a:r>
              <a:rPr spc="-75" dirty="0">
                <a:latin typeface="Arial"/>
                <a:cs typeface="Arial"/>
              </a:rPr>
              <a:t>млн</a:t>
            </a:r>
            <a:r>
              <a:rPr spc="-270" dirty="0">
                <a:latin typeface="Arial"/>
                <a:cs typeface="Arial"/>
              </a:rPr>
              <a:t> </a:t>
            </a:r>
            <a:r>
              <a:rPr spc="-65" dirty="0">
                <a:latin typeface="Arial"/>
                <a:cs typeface="Arial"/>
              </a:rPr>
              <a:t>руб.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626864" y="64007"/>
              <a:ext cx="4517136" cy="67939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7824216" cy="6857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5758" y="404876"/>
            <a:ext cx="6099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Оценка нефтедобывающей</a:t>
            </a:r>
            <a:r>
              <a:rPr sz="2400" spc="-1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компании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998014" y="1517397"/>
            <a:ext cx="3338195" cy="309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5" dirty="0">
                <a:latin typeface="Arial"/>
                <a:cs typeface="Arial"/>
              </a:rPr>
              <a:t>Компания </a:t>
            </a:r>
            <a:r>
              <a:rPr spc="-85" dirty="0">
                <a:latin typeface="Arial"/>
                <a:cs typeface="Arial"/>
              </a:rPr>
              <a:t>на </a:t>
            </a:r>
            <a:r>
              <a:rPr spc="-25" dirty="0">
                <a:latin typeface="Arial"/>
                <a:cs typeface="Arial"/>
              </a:rPr>
              <a:t>рынке </a:t>
            </a:r>
            <a:r>
              <a:rPr spc="-50" dirty="0">
                <a:latin typeface="Arial"/>
                <a:cs typeface="Arial"/>
              </a:rPr>
              <a:t>более </a:t>
            </a:r>
            <a:r>
              <a:rPr spc="-155" dirty="0">
                <a:latin typeface="Arial"/>
                <a:cs typeface="Arial"/>
              </a:rPr>
              <a:t>10</a:t>
            </a:r>
            <a:r>
              <a:rPr spc="-310" dirty="0">
                <a:latin typeface="Arial"/>
                <a:cs typeface="Arial"/>
              </a:rPr>
              <a:t> </a:t>
            </a:r>
            <a:r>
              <a:rPr spc="-70" dirty="0">
                <a:latin typeface="Arial"/>
                <a:cs typeface="Arial"/>
              </a:rPr>
              <a:t>лет</a:t>
            </a:r>
            <a:endParaRPr>
              <a:latin typeface="Arial"/>
              <a:cs typeface="Arial"/>
            </a:endParaRPr>
          </a:p>
          <a:p>
            <a:pPr marL="12700">
              <a:lnSpc>
                <a:spcPts val="2135"/>
              </a:lnSpc>
              <a:spcBef>
                <a:spcPts val="1820"/>
              </a:spcBef>
            </a:pPr>
            <a:r>
              <a:rPr spc="-45" dirty="0">
                <a:latin typeface="Arial"/>
                <a:cs typeface="Arial"/>
              </a:rPr>
              <a:t>3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месторождения</a:t>
            </a:r>
            <a:endParaRPr>
              <a:latin typeface="Arial"/>
              <a:cs typeface="Arial"/>
            </a:endParaRPr>
          </a:p>
          <a:p>
            <a:pPr marL="12700">
              <a:lnSpc>
                <a:spcPts val="2135"/>
              </a:lnSpc>
            </a:pPr>
            <a:r>
              <a:rPr spc="-25" dirty="0">
                <a:latin typeface="Arial"/>
                <a:cs typeface="Arial"/>
              </a:rPr>
              <a:t>с </a:t>
            </a:r>
            <a:r>
              <a:rPr spc="-70" dirty="0">
                <a:latin typeface="Arial"/>
                <a:cs typeface="Arial"/>
              </a:rPr>
              <a:t>большими </a:t>
            </a:r>
            <a:r>
              <a:rPr spc="-40" dirty="0">
                <a:latin typeface="Arial"/>
                <a:cs typeface="Arial"/>
              </a:rPr>
              <a:t>текущими</a:t>
            </a:r>
            <a:r>
              <a:rPr spc="-235"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запасами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1850"/>
              </a:spcBef>
            </a:pPr>
            <a:r>
              <a:rPr spc="-50" dirty="0">
                <a:latin typeface="Arial"/>
                <a:cs typeface="Arial"/>
              </a:rPr>
              <a:t>2 </a:t>
            </a:r>
            <a:r>
              <a:rPr spc="-40" dirty="0">
                <a:latin typeface="Arial"/>
                <a:cs typeface="Arial"/>
              </a:rPr>
              <a:t>месторождения </a:t>
            </a:r>
            <a:r>
              <a:rPr spc="-70" dirty="0">
                <a:latin typeface="Arial"/>
                <a:cs typeface="Arial"/>
              </a:rPr>
              <a:t>в</a:t>
            </a:r>
            <a:r>
              <a:rPr spc="-200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разработке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1730"/>
              </a:spcBef>
            </a:pPr>
            <a:r>
              <a:rPr spc="40" dirty="0">
                <a:latin typeface="Arial"/>
                <a:cs typeface="Arial"/>
              </a:rPr>
              <a:t>80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скважин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1845"/>
              </a:spcBef>
            </a:pPr>
            <a:r>
              <a:rPr spc="-40" dirty="0">
                <a:latin typeface="Arial"/>
                <a:cs typeface="Arial"/>
              </a:rPr>
              <a:t>Инфраструктура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1825"/>
              </a:spcBef>
            </a:pPr>
            <a:r>
              <a:rPr spc="-60" dirty="0">
                <a:latin typeface="Arial"/>
                <a:cs typeface="Arial"/>
              </a:rPr>
              <a:t>Выручка </a:t>
            </a:r>
            <a:r>
              <a:rPr spc="-55" dirty="0">
                <a:latin typeface="Arial"/>
                <a:cs typeface="Arial"/>
              </a:rPr>
              <a:t>более </a:t>
            </a:r>
            <a:r>
              <a:rPr spc="-45" dirty="0">
                <a:latin typeface="Arial"/>
                <a:cs typeface="Arial"/>
              </a:rPr>
              <a:t>3 </a:t>
            </a:r>
            <a:r>
              <a:rPr spc="-75" dirty="0">
                <a:latin typeface="Arial"/>
                <a:cs typeface="Arial"/>
              </a:rPr>
              <a:t>млрд.руб </a:t>
            </a:r>
            <a:r>
              <a:rPr spc="-95" dirty="0">
                <a:latin typeface="Arial"/>
                <a:cs typeface="Arial"/>
              </a:rPr>
              <a:t>в</a:t>
            </a:r>
            <a:r>
              <a:rPr spc="-220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год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3100" y="5155156"/>
            <a:ext cx="2150745" cy="5759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750" b="1" spc="-120" dirty="0">
                <a:solidFill>
                  <a:srgbClr val="FFC000"/>
                </a:solidFill>
                <a:latin typeface="Arial"/>
                <a:cs typeface="Arial"/>
              </a:rPr>
              <a:t>Стоимость</a:t>
            </a:r>
            <a:r>
              <a:rPr sz="1750" b="1" spc="-13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750" b="1" spc="-85" dirty="0">
                <a:solidFill>
                  <a:srgbClr val="FFC000"/>
                </a:solidFill>
                <a:latin typeface="Arial"/>
                <a:cs typeface="Arial"/>
              </a:rPr>
              <a:t>компании</a:t>
            </a:r>
            <a:endParaRPr sz="1750">
              <a:latin typeface="Arial"/>
              <a:cs typeface="Arial"/>
            </a:endParaRPr>
          </a:p>
          <a:p>
            <a:pPr marL="12700">
              <a:spcBef>
                <a:spcPts val="55"/>
              </a:spcBef>
            </a:pPr>
            <a:r>
              <a:rPr spc="-335" dirty="0">
                <a:solidFill>
                  <a:srgbClr val="FFC000"/>
                </a:solidFill>
                <a:latin typeface="Arial"/>
                <a:cs typeface="Arial"/>
              </a:rPr>
              <a:t>1</a:t>
            </a:r>
            <a:r>
              <a:rPr spc="-2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pc="-85" dirty="0">
                <a:solidFill>
                  <a:srgbClr val="FFC000"/>
                </a:solidFill>
                <a:latin typeface="Arial"/>
                <a:cs typeface="Arial"/>
              </a:rPr>
              <a:t>рубль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759" y="380491"/>
            <a:ext cx="6882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9AF0A"/>
                </a:solidFill>
              </a:rPr>
              <a:t>BEST USE — </a:t>
            </a:r>
            <a:r>
              <a:rPr sz="2400" spc="-5" dirty="0">
                <a:solidFill>
                  <a:srgbClr val="F9AF0A"/>
                </a:solidFill>
              </a:rPr>
              <a:t>основные </a:t>
            </a:r>
            <a:r>
              <a:rPr sz="2400" dirty="0">
                <a:solidFill>
                  <a:srgbClr val="F9AF0A"/>
                </a:solidFill>
              </a:rPr>
              <a:t>этапы</a:t>
            </a:r>
            <a:r>
              <a:rPr sz="2400" spc="-55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исследования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905759" y="1187687"/>
            <a:ext cx="2550795" cy="232050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spcBef>
                <a:spcPts val="434"/>
              </a:spcBef>
            </a:pPr>
            <a:r>
              <a:rPr sz="1350" b="1" spc="-55" dirty="0">
                <a:solidFill>
                  <a:srgbClr val="FFC000"/>
                </a:solidFill>
                <a:latin typeface="Arial"/>
                <a:cs typeface="Arial"/>
              </a:rPr>
              <a:t>Анализ </a:t>
            </a:r>
            <a:r>
              <a:rPr sz="1350" b="1" spc="-70" dirty="0">
                <a:solidFill>
                  <a:srgbClr val="FFC000"/>
                </a:solidFill>
                <a:latin typeface="Arial"/>
                <a:cs typeface="Arial"/>
              </a:rPr>
              <a:t>земельного</a:t>
            </a:r>
            <a:r>
              <a:rPr sz="1350" b="1" spc="-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70" dirty="0">
                <a:solidFill>
                  <a:srgbClr val="FFC000"/>
                </a:solidFill>
                <a:latin typeface="Arial"/>
                <a:cs typeface="Arial"/>
              </a:rPr>
              <a:t>участка</a:t>
            </a:r>
            <a:endParaRPr sz="1350">
              <a:latin typeface="Arial"/>
              <a:cs typeface="Arial"/>
            </a:endParaRPr>
          </a:p>
          <a:p>
            <a:pPr marL="184150" indent="-171450">
              <a:spcBef>
                <a:spcPts val="26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ценообразующих </a:t>
            </a:r>
            <a:r>
              <a:rPr sz="1100" spc="-40" dirty="0">
                <a:latin typeface="Arial"/>
                <a:cs typeface="Arial"/>
              </a:rPr>
              <a:t>параметров</a:t>
            </a:r>
            <a:r>
              <a:rPr sz="1100" spc="-130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участка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65" dirty="0">
                <a:latin typeface="Arial"/>
                <a:cs typeface="Arial"/>
              </a:rPr>
              <a:t>формы </a:t>
            </a:r>
            <a:r>
              <a:rPr sz="1100" spc="-50" dirty="0">
                <a:latin typeface="Arial"/>
                <a:cs typeface="Arial"/>
              </a:rPr>
              <a:t>владения, </a:t>
            </a:r>
            <a:r>
              <a:rPr sz="1100" spc="-40" dirty="0">
                <a:latin typeface="Arial"/>
                <a:cs typeface="Arial"/>
              </a:rPr>
              <a:t>правовых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рисков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ограничений </a:t>
            </a:r>
            <a:r>
              <a:rPr sz="1100" spc="5" dirty="0">
                <a:latin typeface="Arial"/>
                <a:cs typeface="Arial"/>
              </a:rPr>
              <a:t>и</a:t>
            </a:r>
            <a:r>
              <a:rPr sz="1100" spc="-95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обременений</a:t>
            </a:r>
            <a:endParaRPr sz="1100">
              <a:latin typeface="Arial"/>
              <a:cs typeface="Arial"/>
            </a:endParaRPr>
          </a:p>
          <a:p>
            <a:pPr marL="184150" marR="191770" indent="-171450">
              <a:lnSpc>
                <a:spcPts val="1200"/>
              </a:lnSpc>
              <a:spcBef>
                <a:spcPts val="309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0" dirty="0">
                <a:latin typeface="Arial"/>
                <a:cs typeface="Arial"/>
              </a:rPr>
              <a:t>месторасположения, </a:t>
            </a:r>
            <a:r>
              <a:rPr sz="1100" spc="-10" dirty="0">
                <a:latin typeface="Arial"/>
                <a:cs typeface="Arial"/>
              </a:rPr>
              <a:t>особенности  </a:t>
            </a:r>
            <a:r>
              <a:rPr sz="1100" spc="-35" dirty="0">
                <a:latin typeface="Arial"/>
                <a:cs typeface="Arial"/>
              </a:rPr>
              <a:t>района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расположения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0" dirty="0">
                <a:latin typeface="Arial"/>
                <a:cs typeface="Arial"/>
              </a:rPr>
              <a:t>инфраструктуры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5" dirty="0">
                <a:latin typeface="Arial"/>
                <a:cs typeface="Arial"/>
              </a:rPr>
              <a:t>транспортной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доступности</a:t>
            </a:r>
            <a:endParaRPr sz="1100">
              <a:latin typeface="Arial"/>
              <a:cs typeface="Arial"/>
            </a:endParaRPr>
          </a:p>
          <a:p>
            <a:pPr marL="184150" marR="208915" indent="-171450">
              <a:lnSpc>
                <a:spcPts val="1200"/>
              </a:lnSpc>
              <a:spcBef>
                <a:spcPts val="21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5" dirty="0">
                <a:latin typeface="Arial"/>
                <a:cs typeface="Arial"/>
              </a:rPr>
              <a:t>градостроительного зонирования,  </a:t>
            </a:r>
            <a:r>
              <a:rPr sz="1100" spc="-35" dirty="0">
                <a:latin typeface="Arial"/>
                <a:cs typeface="Arial"/>
              </a:rPr>
              <a:t>регламентов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застройки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0" dirty="0">
                <a:latin typeface="Arial"/>
                <a:cs typeface="Arial"/>
              </a:rPr>
              <a:t>перспектив </a:t>
            </a:r>
            <a:r>
              <a:rPr sz="1100" spc="-30" dirty="0">
                <a:latin typeface="Arial"/>
                <a:cs typeface="Arial"/>
              </a:rPr>
              <a:t>развития</a:t>
            </a:r>
            <a:r>
              <a:rPr sz="1100" spc="-13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территории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ограничений </a:t>
            </a:r>
            <a:r>
              <a:rPr sz="1100" spc="-65" dirty="0">
                <a:latin typeface="Arial"/>
                <a:cs typeface="Arial"/>
              </a:rPr>
              <a:t>для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девелоперов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23141" y="1227808"/>
            <a:ext cx="2893695" cy="81597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280"/>
              </a:spcBef>
            </a:pPr>
            <a:r>
              <a:rPr sz="1350" b="1" spc="-35" dirty="0">
                <a:solidFill>
                  <a:srgbClr val="FFC000"/>
                </a:solidFill>
                <a:latin typeface="Arial"/>
                <a:cs typeface="Arial"/>
              </a:rPr>
              <a:t>Концепция </a:t>
            </a:r>
            <a:r>
              <a:rPr sz="1350" b="1" spc="-60" dirty="0">
                <a:solidFill>
                  <a:srgbClr val="FFC000"/>
                </a:solidFill>
                <a:latin typeface="Arial"/>
                <a:cs typeface="Arial"/>
              </a:rPr>
              <a:t>наиболее</a:t>
            </a:r>
            <a:r>
              <a:rPr sz="1350" b="1" spc="-1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80" dirty="0">
                <a:solidFill>
                  <a:srgbClr val="FFC000"/>
                </a:solidFill>
                <a:latin typeface="Arial"/>
                <a:cs typeface="Arial"/>
              </a:rPr>
              <a:t>эффективного  использования</a:t>
            </a:r>
            <a:endParaRPr sz="1350">
              <a:latin typeface="Arial"/>
              <a:cs typeface="Arial"/>
            </a:endParaRPr>
          </a:p>
          <a:p>
            <a:pPr marL="184150" indent="-171450">
              <a:spcBef>
                <a:spcPts val="22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0" dirty="0">
                <a:latin typeface="Arial"/>
                <a:cs typeface="Arial"/>
              </a:rPr>
              <a:t>стратегия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сегментации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обоснование </a:t>
            </a:r>
            <a:r>
              <a:rPr sz="1100" spc="-40" dirty="0">
                <a:latin typeface="Arial"/>
                <a:cs typeface="Arial"/>
              </a:rPr>
              <a:t>выбранных</a:t>
            </a:r>
            <a:r>
              <a:rPr sz="1100" spc="-9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вариантов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23140" y="2736827"/>
            <a:ext cx="3553460" cy="3647793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spcBef>
                <a:spcPts val="405"/>
              </a:spcBef>
            </a:pPr>
            <a:r>
              <a:rPr sz="1350" b="1" spc="-60" dirty="0">
                <a:solidFill>
                  <a:srgbClr val="FFC000"/>
                </a:solidFill>
                <a:latin typeface="Arial"/>
                <a:cs typeface="Arial"/>
              </a:rPr>
              <a:t>Формирование </a:t>
            </a:r>
            <a:r>
              <a:rPr sz="1350" b="1" spc="-65" dirty="0">
                <a:solidFill>
                  <a:srgbClr val="FFC000"/>
                </a:solidFill>
                <a:latin typeface="Arial"/>
                <a:cs typeface="Arial"/>
              </a:rPr>
              <a:t>сценариев </a:t>
            </a:r>
            <a:r>
              <a:rPr sz="1350" b="1" spc="-75" dirty="0">
                <a:solidFill>
                  <a:srgbClr val="FFC000"/>
                </a:solidFill>
                <a:latin typeface="Arial"/>
                <a:cs typeface="Arial"/>
              </a:rPr>
              <a:t>развития</a:t>
            </a:r>
            <a:r>
              <a:rPr sz="1350" b="1" spc="-6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45" dirty="0">
                <a:solidFill>
                  <a:srgbClr val="FFC000"/>
                </a:solidFill>
                <a:latin typeface="Arial"/>
                <a:cs typeface="Arial"/>
              </a:rPr>
              <a:t>проекта</a:t>
            </a:r>
            <a:endParaRPr sz="1350">
              <a:latin typeface="Arial"/>
              <a:cs typeface="Arial"/>
            </a:endParaRPr>
          </a:p>
          <a:p>
            <a:pPr marL="184150" indent="-171450">
              <a:spcBef>
                <a:spcPts val="23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0" dirty="0">
                <a:latin typeface="Arial"/>
                <a:cs typeface="Arial"/>
              </a:rPr>
              <a:t>3 </a:t>
            </a:r>
            <a:r>
              <a:rPr sz="1100" spc="5" dirty="0">
                <a:latin typeface="Arial"/>
                <a:cs typeface="Arial"/>
              </a:rPr>
              <a:t>и</a:t>
            </a:r>
            <a:r>
              <a:rPr sz="1100" spc="-21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более </a:t>
            </a:r>
            <a:r>
              <a:rPr sz="1100" spc="-50" dirty="0">
                <a:latin typeface="Arial"/>
                <a:cs typeface="Arial"/>
              </a:rPr>
              <a:t>варианта </a:t>
            </a:r>
            <a:r>
              <a:rPr sz="1100" spc="-30" dirty="0">
                <a:latin typeface="Arial"/>
                <a:cs typeface="Arial"/>
              </a:rPr>
              <a:t>развития анализируемого </a:t>
            </a:r>
            <a:r>
              <a:rPr sz="1100" spc="-35" dirty="0">
                <a:latin typeface="Arial"/>
                <a:cs typeface="Arial"/>
              </a:rPr>
              <a:t>объекта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0" dirty="0">
                <a:latin typeface="Arial"/>
                <a:cs typeface="Arial"/>
              </a:rPr>
              <a:t>концепция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65" dirty="0">
                <a:latin typeface="Arial"/>
                <a:cs typeface="Arial"/>
              </a:rPr>
              <a:t>формат</a:t>
            </a:r>
            <a:r>
              <a:rPr sz="1100" spc="-175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проекта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6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45" dirty="0">
                <a:latin typeface="Arial"/>
                <a:cs typeface="Arial"/>
              </a:rPr>
              <a:t>план </a:t>
            </a:r>
            <a:r>
              <a:rPr sz="1100" spc="-30" dirty="0">
                <a:latin typeface="Arial"/>
                <a:cs typeface="Arial"/>
              </a:rPr>
              <a:t>благоустройства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территории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15" dirty="0">
                <a:latin typeface="Arial"/>
                <a:cs typeface="Arial"/>
              </a:rPr>
              <a:t>срок </a:t>
            </a:r>
            <a:r>
              <a:rPr sz="1100" spc="-35" dirty="0">
                <a:latin typeface="Arial"/>
                <a:cs typeface="Arial"/>
              </a:rPr>
              <a:t>реализации</a:t>
            </a:r>
            <a:r>
              <a:rPr sz="1100" spc="-130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проекта</a:t>
            </a:r>
            <a:endParaRPr sz="1100">
              <a:latin typeface="Arial"/>
              <a:cs typeface="Arial"/>
            </a:endParaRPr>
          </a:p>
          <a:p>
            <a:pPr marL="184150" marR="29209" indent="-171450">
              <a:lnSpc>
                <a:spcPts val="1200"/>
              </a:lnSpc>
              <a:spcBef>
                <a:spcPts val="30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dirty="0">
                <a:latin typeface="Arial"/>
                <a:cs typeface="Arial"/>
              </a:rPr>
              <a:t>прогноз </a:t>
            </a:r>
            <a:r>
              <a:rPr sz="1100" spc="-30" dirty="0">
                <a:latin typeface="Arial"/>
                <a:cs typeface="Arial"/>
              </a:rPr>
              <a:t>ценообразования </a:t>
            </a:r>
            <a:r>
              <a:rPr sz="1100" spc="-55" dirty="0">
                <a:latin typeface="Arial"/>
                <a:cs typeface="Arial"/>
              </a:rPr>
              <a:t>на </a:t>
            </a:r>
            <a:r>
              <a:rPr sz="1100" spc="-25" dirty="0">
                <a:latin typeface="Arial"/>
                <a:cs typeface="Arial"/>
              </a:rPr>
              <a:t>всех </a:t>
            </a:r>
            <a:r>
              <a:rPr sz="1100" spc="-45" dirty="0">
                <a:latin typeface="Arial"/>
                <a:cs typeface="Arial"/>
              </a:rPr>
              <a:t>этапах </a:t>
            </a:r>
            <a:r>
              <a:rPr sz="1100" spc="-35" dirty="0">
                <a:latin typeface="Arial"/>
                <a:cs typeface="Arial"/>
              </a:rPr>
              <a:t>реализации  </a:t>
            </a:r>
            <a:r>
              <a:rPr sz="1100" spc="-15" dirty="0">
                <a:latin typeface="Arial"/>
                <a:cs typeface="Arial"/>
              </a:rPr>
              <a:t>проекта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F9AF0A"/>
              </a:buClr>
              <a:buFont typeface="Arial"/>
              <a:buChar char="•"/>
            </a:pPr>
            <a:endParaRPr sz="1600">
              <a:latin typeface="Arial"/>
              <a:cs typeface="Arial"/>
            </a:endParaRPr>
          </a:p>
          <a:p>
            <a:pPr marL="12700">
              <a:spcBef>
                <a:spcPts val="1135"/>
              </a:spcBef>
            </a:pPr>
            <a:r>
              <a:rPr sz="1350" b="1" spc="-55" dirty="0">
                <a:solidFill>
                  <a:srgbClr val="FFC000"/>
                </a:solidFill>
                <a:latin typeface="Arial"/>
                <a:cs typeface="Arial"/>
              </a:rPr>
              <a:t>Представление </a:t>
            </a:r>
            <a:r>
              <a:rPr sz="1350" b="1" spc="-125" dirty="0">
                <a:solidFill>
                  <a:srgbClr val="FFC000"/>
                </a:solidFill>
                <a:latin typeface="Arial"/>
                <a:cs typeface="Arial"/>
              </a:rPr>
              <a:t>выводов</a:t>
            </a:r>
            <a:r>
              <a:rPr sz="1350" b="1" spc="-9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80" dirty="0">
                <a:solidFill>
                  <a:srgbClr val="FFC000"/>
                </a:solidFill>
                <a:latin typeface="Arial"/>
                <a:cs typeface="Arial"/>
              </a:rPr>
              <a:t>исследования</a:t>
            </a:r>
            <a:endParaRPr sz="1350">
              <a:latin typeface="Arial"/>
              <a:cs typeface="Arial"/>
            </a:endParaRPr>
          </a:p>
          <a:p>
            <a:pPr marL="184150" marR="641350" indent="-171450">
              <a:lnSpc>
                <a:spcPts val="1200"/>
              </a:lnSpc>
              <a:spcBef>
                <a:spcPts val="37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50" dirty="0">
                <a:latin typeface="Arial"/>
                <a:cs typeface="Arial"/>
              </a:rPr>
              <a:t>анализ </a:t>
            </a:r>
            <a:r>
              <a:rPr sz="1100" spc="-30" dirty="0">
                <a:latin typeface="Arial"/>
                <a:cs typeface="Arial"/>
              </a:rPr>
              <a:t>земельного </a:t>
            </a:r>
            <a:r>
              <a:rPr sz="1100" spc="-40" dirty="0">
                <a:latin typeface="Arial"/>
                <a:cs typeface="Arial"/>
              </a:rPr>
              <a:t>участка </a:t>
            </a:r>
            <a:r>
              <a:rPr sz="1100" spc="-55" dirty="0">
                <a:latin typeface="Arial"/>
                <a:cs typeface="Arial"/>
              </a:rPr>
              <a:t>на </a:t>
            </a:r>
            <a:r>
              <a:rPr sz="1100" spc="-25" dirty="0">
                <a:latin typeface="Arial"/>
                <a:cs typeface="Arial"/>
              </a:rPr>
              <a:t>соответствие  </a:t>
            </a:r>
            <a:r>
              <a:rPr sz="1100" spc="-20" dirty="0">
                <a:latin typeface="Arial"/>
                <a:cs typeface="Arial"/>
              </a:rPr>
              <a:t>возможных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вариантов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0" dirty="0">
                <a:latin typeface="Arial"/>
                <a:cs typeface="Arial"/>
              </a:rPr>
              <a:t>застройки </a:t>
            </a:r>
            <a:r>
              <a:rPr sz="1100" spc="-15" dirty="0">
                <a:latin typeface="Arial"/>
                <a:cs typeface="Arial"/>
              </a:rPr>
              <a:t>рыночной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конъюнктуре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40" dirty="0">
                <a:latin typeface="Arial"/>
                <a:cs typeface="Arial"/>
              </a:rPr>
              <a:t>сформированные </a:t>
            </a:r>
            <a:r>
              <a:rPr sz="1100" spc="-25" dirty="0">
                <a:latin typeface="Arial"/>
                <a:cs typeface="Arial"/>
              </a:rPr>
              <a:t>сценарии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застройки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5" dirty="0">
                <a:latin typeface="Arial"/>
                <a:cs typeface="Arial"/>
              </a:rPr>
              <a:t>объекты </a:t>
            </a:r>
            <a:r>
              <a:rPr sz="1100" spc="-30" dirty="0">
                <a:latin typeface="Arial"/>
                <a:cs typeface="Arial"/>
              </a:rPr>
              <a:t>благоустройства </a:t>
            </a:r>
            <a:r>
              <a:rPr sz="1100" spc="5" dirty="0">
                <a:latin typeface="Arial"/>
                <a:cs typeface="Arial"/>
              </a:rPr>
              <a:t>и</a:t>
            </a:r>
            <a:r>
              <a:rPr sz="1100" spc="-12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инфраструктуры</a:t>
            </a:r>
            <a:endParaRPr sz="1100">
              <a:latin typeface="Arial"/>
              <a:cs typeface="Arial"/>
            </a:endParaRPr>
          </a:p>
          <a:p>
            <a:pPr marL="184150" marR="316230" indent="-171450">
              <a:lnSpc>
                <a:spcPts val="1200"/>
              </a:lnSpc>
              <a:spcBef>
                <a:spcPts val="31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инвестиционно-финансовый </a:t>
            </a:r>
            <a:r>
              <a:rPr sz="1100" spc="-40" dirty="0">
                <a:latin typeface="Arial"/>
                <a:cs typeface="Arial"/>
              </a:rPr>
              <a:t>расчет </a:t>
            </a:r>
            <a:r>
              <a:rPr sz="1100" spc="-60" dirty="0">
                <a:latin typeface="Arial"/>
                <a:cs typeface="Arial"/>
              </a:rPr>
              <a:t>для </a:t>
            </a:r>
            <a:r>
              <a:rPr sz="1100" spc="-15" dirty="0">
                <a:latin typeface="Arial"/>
                <a:cs typeface="Arial"/>
              </a:rPr>
              <a:t>каждого  </a:t>
            </a:r>
            <a:r>
              <a:rPr sz="1100" spc="-50" dirty="0">
                <a:latin typeface="Arial"/>
                <a:cs typeface="Arial"/>
              </a:rPr>
              <a:t>варианта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7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5" dirty="0">
                <a:latin typeface="Arial"/>
                <a:cs typeface="Arial"/>
              </a:rPr>
              <a:t>оценка </a:t>
            </a:r>
            <a:r>
              <a:rPr sz="1100" spc="-40" dirty="0">
                <a:latin typeface="Arial"/>
                <a:cs typeface="Arial"/>
              </a:rPr>
              <a:t>объемов</a:t>
            </a:r>
            <a:r>
              <a:rPr sz="1100" spc="-120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инвестиций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5" dirty="0">
                <a:latin typeface="Arial"/>
                <a:cs typeface="Arial"/>
              </a:rPr>
              <a:t>оценка </a:t>
            </a:r>
            <a:r>
              <a:rPr sz="1100" spc="-35" dirty="0">
                <a:latin typeface="Arial"/>
                <a:cs typeface="Arial"/>
              </a:rPr>
              <a:t>эффективности</a:t>
            </a:r>
            <a:r>
              <a:rPr sz="1100" spc="-110" dirty="0">
                <a:latin typeface="Arial"/>
                <a:cs typeface="Arial"/>
              </a:rPr>
              <a:t> </a:t>
            </a:r>
            <a:r>
              <a:rPr sz="1100" spc="-15" dirty="0">
                <a:latin typeface="Arial"/>
                <a:cs typeface="Arial"/>
              </a:rPr>
              <a:t>проекта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5759" y="4434563"/>
            <a:ext cx="2425065" cy="190373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spcBef>
                <a:spcPts val="405"/>
              </a:spcBef>
            </a:pPr>
            <a:r>
              <a:rPr sz="1350" b="1" spc="-40" dirty="0">
                <a:solidFill>
                  <a:srgbClr val="FFC000"/>
                </a:solidFill>
                <a:latin typeface="Arial"/>
                <a:cs typeface="Arial"/>
              </a:rPr>
              <a:t>Маркетинговое</a:t>
            </a:r>
            <a:r>
              <a:rPr sz="1350" b="1" spc="-8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70" dirty="0">
                <a:solidFill>
                  <a:srgbClr val="FFC000"/>
                </a:solidFill>
                <a:latin typeface="Arial"/>
                <a:cs typeface="Arial"/>
              </a:rPr>
              <a:t>исследование</a:t>
            </a:r>
            <a:endParaRPr sz="1350">
              <a:latin typeface="Arial"/>
              <a:cs typeface="Arial"/>
            </a:endParaRPr>
          </a:p>
          <a:p>
            <a:pPr marL="184150" marR="443865" indent="-171450">
              <a:lnSpc>
                <a:spcPts val="1200"/>
              </a:lnSpc>
              <a:spcBef>
                <a:spcPts val="37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50" dirty="0">
                <a:latin typeface="Arial"/>
                <a:cs typeface="Arial"/>
              </a:rPr>
              <a:t>анализ </a:t>
            </a:r>
            <a:r>
              <a:rPr sz="1100" spc="-30" dirty="0">
                <a:latin typeface="Arial"/>
                <a:cs typeface="Arial"/>
              </a:rPr>
              <a:t>рынка </a:t>
            </a:r>
            <a:r>
              <a:rPr sz="1100" spc="-20" dirty="0">
                <a:latin typeface="Arial"/>
                <a:cs typeface="Arial"/>
              </a:rPr>
              <a:t>недвижимости  </a:t>
            </a:r>
            <a:r>
              <a:rPr sz="1100" spc="-45" dirty="0">
                <a:latin typeface="Arial"/>
                <a:cs typeface="Arial"/>
              </a:rPr>
              <a:t>в </a:t>
            </a:r>
            <a:r>
              <a:rPr sz="1100" spc="-40" dirty="0">
                <a:latin typeface="Arial"/>
                <a:cs typeface="Arial"/>
              </a:rPr>
              <a:t>выбранных</a:t>
            </a:r>
            <a:r>
              <a:rPr sz="1100" spc="-90" dirty="0">
                <a:latin typeface="Arial"/>
                <a:cs typeface="Arial"/>
              </a:rPr>
              <a:t> </a:t>
            </a:r>
            <a:r>
              <a:rPr sz="1100" spc="-35" dirty="0">
                <a:latin typeface="Arial"/>
                <a:cs typeface="Arial"/>
              </a:rPr>
              <a:t>сегментах</a:t>
            </a:r>
            <a:endParaRPr sz="1100">
              <a:latin typeface="Arial"/>
              <a:cs typeface="Arial"/>
            </a:endParaRPr>
          </a:p>
          <a:p>
            <a:pPr marL="184150" marR="321945" indent="-171450">
              <a:lnSpc>
                <a:spcPts val="1200"/>
              </a:lnSpc>
              <a:spcBef>
                <a:spcPts val="31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50" dirty="0">
                <a:latin typeface="Arial"/>
                <a:cs typeface="Arial"/>
              </a:rPr>
              <a:t>анализ </a:t>
            </a:r>
            <a:r>
              <a:rPr sz="1100" spc="-20" dirty="0">
                <a:latin typeface="Arial"/>
                <a:cs typeface="Arial"/>
              </a:rPr>
              <a:t>спроса </a:t>
            </a:r>
            <a:r>
              <a:rPr sz="1100" spc="5" dirty="0">
                <a:latin typeface="Arial"/>
                <a:cs typeface="Arial"/>
              </a:rPr>
              <a:t>и</a:t>
            </a:r>
            <a:r>
              <a:rPr sz="1100" spc="-16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предложения,  </a:t>
            </a:r>
            <a:r>
              <a:rPr sz="1100" spc="5" dirty="0">
                <a:latin typeface="Arial"/>
                <a:cs typeface="Arial"/>
              </a:rPr>
              <a:t>конкурентной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среды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4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5" dirty="0">
                <a:latin typeface="Arial"/>
                <a:cs typeface="Arial"/>
              </a:rPr>
              <a:t>емкость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рынка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коммерческие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условия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6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0" dirty="0">
                <a:latin typeface="Arial"/>
                <a:cs typeface="Arial"/>
              </a:rPr>
              <a:t>прогнозы </a:t>
            </a:r>
            <a:r>
              <a:rPr sz="1100" spc="-30" dirty="0">
                <a:latin typeface="Arial"/>
                <a:cs typeface="Arial"/>
              </a:rPr>
              <a:t>развития</a:t>
            </a:r>
            <a:r>
              <a:rPr sz="1100" spc="-125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рынка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9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0" dirty="0">
                <a:latin typeface="Arial"/>
                <a:cs typeface="Arial"/>
              </a:rPr>
              <a:t>SWOT-анализ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5" dirty="0">
                <a:latin typeface="Arial"/>
                <a:cs typeface="Arial"/>
              </a:rPr>
              <a:t>и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прочее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0"/>
            <a:ext cx="9144000" cy="68543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759" y="404876"/>
            <a:ext cx="6736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F9AF0A"/>
                </a:solidFill>
              </a:rPr>
              <a:t>BEST USE — </a:t>
            </a:r>
            <a:r>
              <a:rPr sz="2400" spc="-5" dirty="0">
                <a:solidFill>
                  <a:srgbClr val="F9AF0A"/>
                </a:solidFill>
              </a:rPr>
              <a:t>примеры выполненных</a:t>
            </a:r>
            <a:r>
              <a:rPr sz="2400" spc="-30" dirty="0">
                <a:solidFill>
                  <a:srgbClr val="F9AF0A"/>
                </a:solidFill>
              </a:rPr>
              <a:t> </a:t>
            </a:r>
            <a:r>
              <a:rPr sz="2400" spc="-5" dirty="0">
                <a:solidFill>
                  <a:srgbClr val="F9AF0A"/>
                </a:solidFill>
              </a:rPr>
              <a:t>задач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905759" y="1187688"/>
            <a:ext cx="3733165" cy="183133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spcBef>
                <a:spcPts val="434"/>
              </a:spcBef>
            </a:pPr>
            <a:r>
              <a:rPr sz="1350" b="1" spc="-55" dirty="0">
                <a:solidFill>
                  <a:srgbClr val="FFC000"/>
                </a:solidFill>
                <a:latin typeface="Arial"/>
                <a:cs typeface="Arial"/>
              </a:rPr>
              <a:t>Анализ </a:t>
            </a:r>
            <a:r>
              <a:rPr sz="1350" b="1" spc="-100" dirty="0">
                <a:solidFill>
                  <a:srgbClr val="FFC000"/>
                </a:solidFill>
                <a:latin typeface="Arial"/>
                <a:cs typeface="Arial"/>
              </a:rPr>
              <a:t>данных </a:t>
            </a:r>
            <a:r>
              <a:rPr sz="1350" b="1" spc="-50" dirty="0">
                <a:solidFill>
                  <a:srgbClr val="FFC000"/>
                </a:solidFill>
                <a:latin typeface="Arial"/>
                <a:cs typeface="Arial"/>
              </a:rPr>
              <a:t>об</a:t>
            </a:r>
            <a:r>
              <a:rPr sz="1350" b="1" spc="-3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75" dirty="0">
                <a:solidFill>
                  <a:srgbClr val="FFC000"/>
                </a:solidFill>
                <a:latin typeface="Arial"/>
                <a:cs typeface="Arial"/>
              </a:rPr>
              <a:t>объекте</a:t>
            </a:r>
            <a:endParaRPr sz="1350">
              <a:latin typeface="Arial"/>
              <a:cs typeface="Arial"/>
            </a:endParaRPr>
          </a:p>
          <a:p>
            <a:pPr marL="184150" marR="5080" indent="-171450">
              <a:lnSpc>
                <a:spcPts val="1200"/>
              </a:lnSpc>
              <a:spcBef>
                <a:spcPts val="40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5" dirty="0">
                <a:latin typeface="Arial"/>
                <a:cs typeface="Arial"/>
              </a:rPr>
              <a:t>ресурсный </a:t>
            </a:r>
            <a:r>
              <a:rPr sz="1100" spc="-35" dirty="0">
                <a:latin typeface="Arial"/>
                <a:cs typeface="Arial"/>
              </a:rPr>
              <a:t>потенциал земельного </a:t>
            </a:r>
            <a:r>
              <a:rPr sz="1100" spc="-40" dirty="0">
                <a:latin typeface="Arial"/>
                <a:cs typeface="Arial"/>
              </a:rPr>
              <a:t>участка </a:t>
            </a:r>
            <a:r>
              <a:rPr sz="1100" spc="-30" dirty="0">
                <a:latin typeface="Arial"/>
                <a:cs typeface="Arial"/>
              </a:rPr>
              <a:t>(физические </a:t>
            </a:r>
            <a:r>
              <a:rPr sz="1100" spc="5" dirty="0">
                <a:latin typeface="Arial"/>
                <a:cs typeface="Arial"/>
              </a:rPr>
              <a:t>и  </a:t>
            </a:r>
            <a:r>
              <a:rPr sz="1100" spc="-40" dirty="0">
                <a:latin typeface="Arial"/>
                <a:cs typeface="Arial"/>
              </a:rPr>
              <a:t>видовые </a:t>
            </a:r>
            <a:r>
              <a:rPr sz="1100" spc="-20" dirty="0">
                <a:latin typeface="Arial"/>
                <a:cs typeface="Arial"/>
              </a:rPr>
              <a:t>характеристики, </a:t>
            </a:r>
            <a:r>
              <a:rPr sz="1100" spc="-50" dirty="0">
                <a:latin typeface="Arial"/>
                <a:cs typeface="Arial"/>
              </a:rPr>
              <a:t>визуальная</a:t>
            </a:r>
            <a:r>
              <a:rPr sz="1100" spc="-16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доступность)</a:t>
            </a:r>
            <a:endParaRPr sz="1100">
              <a:latin typeface="Arial"/>
              <a:cs typeface="Arial"/>
            </a:endParaRPr>
          </a:p>
          <a:p>
            <a:pPr marL="184150" marR="497205" indent="-171450">
              <a:lnSpc>
                <a:spcPts val="1200"/>
              </a:lnSpc>
              <a:spcBef>
                <a:spcPts val="29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50" dirty="0">
                <a:latin typeface="Arial"/>
                <a:cs typeface="Arial"/>
              </a:rPr>
              <a:t>анализ </a:t>
            </a:r>
            <a:r>
              <a:rPr sz="1100" spc="-30" dirty="0">
                <a:latin typeface="Arial"/>
                <a:cs typeface="Arial"/>
              </a:rPr>
              <a:t>местоположения, </a:t>
            </a:r>
            <a:r>
              <a:rPr sz="1100" spc="-15" dirty="0">
                <a:latin typeface="Arial"/>
                <a:cs typeface="Arial"/>
              </a:rPr>
              <a:t>окружения,</a:t>
            </a:r>
            <a:r>
              <a:rPr sz="1100" spc="-225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социальной 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15" dirty="0">
                <a:latin typeface="Arial"/>
                <a:cs typeface="Arial"/>
              </a:rPr>
              <a:t>транспортной</a:t>
            </a:r>
            <a:r>
              <a:rPr sz="1100" spc="-12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инфраструктуры</a:t>
            </a:r>
            <a:endParaRPr sz="1100">
              <a:latin typeface="Arial"/>
              <a:cs typeface="Arial"/>
            </a:endParaRPr>
          </a:p>
          <a:p>
            <a:pPr marL="184150" marR="502284" indent="-171450">
              <a:lnSpc>
                <a:spcPts val="1200"/>
              </a:lnSpc>
              <a:spcBef>
                <a:spcPts val="31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50" dirty="0">
                <a:latin typeface="Arial"/>
                <a:cs typeface="Arial"/>
              </a:rPr>
              <a:t>предварительная </a:t>
            </a:r>
            <a:r>
              <a:rPr sz="1100" spc="-15" dirty="0">
                <a:latin typeface="Arial"/>
                <a:cs typeface="Arial"/>
              </a:rPr>
              <a:t>оценка </a:t>
            </a:r>
            <a:r>
              <a:rPr sz="1100" spc="-35" dirty="0">
                <a:latin typeface="Arial"/>
                <a:cs typeface="Arial"/>
              </a:rPr>
              <a:t>градостроительных  </a:t>
            </a:r>
            <a:r>
              <a:rPr sz="1100" spc="-20" dirty="0">
                <a:latin typeface="Arial"/>
                <a:cs typeface="Arial"/>
              </a:rPr>
              <a:t>ограничений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10" dirty="0">
                <a:latin typeface="Arial"/>
                <a:cs typeface="Arial"/>
              </a:rPr>
              <a:t>перспектив</a:t>
            </a:r>
            <a:r>
              <a:rPr sz="1100" spc="-22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развития </a:t>
            </a:r>
            <a:r>
              <a:rPr sz="1100" spc="-10" dirty="0">
                <a:latin typeface="Arial"/>
                <a:cs typeface="Arial"/>
              </a:rPr>
              <a:t>территории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5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5" dirty="0">
                <a:latin typeface="Arial"/>
                <a:cs typeface="Arial"/>
              </a:rPr>
              <a:t>моделирование </a:t>
            </a:r>
            <a:r>
              <a:rPr sz="1100" spc="5" dirty="0">
                <a:latin typeface="Arial"/>
                <a:cs typeface="Arial"/>
              </a:rPr>
              <a:t>зон </a:t>
            </a:r>
            <a:r>
              <a:rPr sz="1100" spc="-15" dirty="0">
                <a:latin typeface="Arial"/>
                <a:cs typeface="Arial"/>
              </a:rPr>
              <a:t>транспортной доступности</a:t>
            </a:r>
            <a:r>
              <a:rPr sz="1100" spc="-19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объекта</a:t>
            </a:r>
            <a:endParaRPr sz="1100">
              <a:latin typeface="Arial"/>
              <a:cs typeface="Arial"/>
            </a:endParaRPr>
          </a:p>
          <a:p>
            <a:pPr marL="184150" marR="516255" indent="-171450">
              <a:lnSpc>
                <a:spcPts val="1200"/>
              </a:lnSpc>
              <a:spcBef>
                <a:spcPts val="21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5" dirty="0">
                <a:latin typeface="Arial"/>
                <a:cs typeface="Arial"/>
              </a:rPr>
              <a:t>оценка </a:t>
            </a:r>
            <a:r>
              <a:rPr sz="1100" spc="-20" dirty="0">
                <a:latin typeface="Arial"/>
                <a:cs typeface="Arial"/>
              </a:rPr>
              <a:t>численности </a:t>
            </a:r>
            <a:r>
              <a:rPr sz="1100" spc="-30" dirty="0">
                <a:latin typeface="Arial"/>
                <a:cs typeface="Arial"/>
              </a:rPr>
              <a:t>потенциальной аудитории  </a:t>
            </a:r>
            <a:r>
              <a:rPr sz="1100" spc="5" dirty="0">
                <a:latin typeface="Arial"/>
                <a:cs typeface="Arial"/>
              </a:rPr>
              <a:t>по </a:t>
            </a:r>
            <a:r>
              <a:rPr sz="1100" spc="-35" dirty="0">
                <a:latin typeface="Arial"/>
                <a:cs typeface="Arial"/>
              </a:rPr>
              <a:t>сезонам </a:t>
            </a:r>
            <a:r>
              <a:rPr sz="1100" spc="-60" dirty="0">
                <a:latin typeface="Arial"/>
                <a:cs typeface="Arial"/>
              </a:rPr>
              <a:t>для </a:t>
            </a:r>
            <a:r>
              <a:rPr sz="1100" spc="-40" dirty="0">
                <a:latin typeface="Arial"/>
                <a:cs typeface="Arial"/>
              </a:rPr>
              <a:t>объекта </a:t>
            </a:r>
            <a:r>
              <a:rPr sz="1100" spc="-10" dirty="0">
                <a:latin typeface="Arial"/>
                <a:cs typeface="Arial"/>
              </a:rPr>
              <a:t>торговой</a:t>
            </a:r>
            <a:r>
              <a:rPr sz="1100" spc="-20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недвижимости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26174" y="1227808"/>
            <a:ext cx="3767454" cy="180657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280"/>
              </a:spcBef>
            </a:pPr>
            <a:r>
              <a:rPr sz="1350" b="1" spc="-70" dirty="0">
                <a:solidFill>
                  <a:srgbClr val="FFC000"/>
                </a:solidFill>
                <a:latin typeface="Arial"/>
                <a:cs typeface="Arial"/>
              </a:rPr>
              <a:t>Разработка </a:t>
            </a:r>
            <a:r>
              <a:rPr sz="1350" b="1" spc="-85" dirty="0">
                <a:solidFill>
                  <a:srgbClr val="FFC000"/>
                </a:solidFill>
                <a:latin typeface="Arial"/>
                <a:cs typeface="Arial"/>
              </a:rPr>
              <a:t>вариантов </a:t>
            </a:r>
            <a:r>
              <a:rPr sz="1350" b="1" spc="-40" dirty="0">
                <a:solidFill>
                  <a:srgbClr val="FFC000"/>
                </a:solidFill>
                <a:latin typeface="Arial"/>
                <a:cs typeface="Arial"/>
              </a:rPr>
              <a:t>концепций  </a:t>
            </a:r>
            <a:r>
              <a:rPr sz="1350" b="1" spc="-75" dirty="0">
                <a:solidFill>
                  <a:srgbClr val="FFC000"/>
                </a:solidFill>
                <a:latin typeface="Arial"/>
                <a:cs typeface="Arial"/>
              </a:rPr>
              <a:t>многофункционального </a:t>
            </a:r>
            <a:r>
              <a:rPr sz="1350" b="1" spc="-85" dirty="0">
                <a:solidFill>
                  <a:srgbClr val="FFC000"/>
                </a:solidFill>
                <a:latin typeface="Arial"/>
                <a:cs typeface="Arial"/>
              </a:rPr>
              <a:t>использования</a:t>
            </a:r>
            <a:r>
              <a:rPr sz="1350" b="1" spc="-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70" dirty="0">
                <a:solidFill>
                  <a:srgbClr val="FFC000"/>
                </a:solidFill>
                <a:latin typeface="Arial"/>
                <a:cs typeface="Arial"/>
              </a:rPr>
              <a:t>участка</a:t>
            </a:r>
            <a:endParaRPr sz="1350">
              <a:latin typeface="Arial"/>
              <a:cs typeface="Arial"/>
            </a:endParaRPr>
          </a:p>
          <a:p>
            <a:pPr marL="184150" marR="473075" indent="-171450">
              <a:lnSpc>
                <a:spcPts val="1200"/>
              </a:lnSpc>
              <a:spcBef>
                <a:spcPts val="36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предпосылки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25" dirty="0">
                <a:latin typeface="Arial"/>
                <a:cs typeface="Arial"/>
              </a:rPr>
              <a:t>основные </a:t>
            </a:r>
            <a:r>
              <a:rPr sz="1100" spc="-20" dirty="0">
                <a:latin typeface="Arial"/>
                <a:cs typeface="Arial"/>
              </a:rPr>
              <a:t>идеи </a:t>
            </a:r>
            <a:r>
              <a:rPr sz="1100" spc="-30" dirty="0">
                <a:latin typeface="Arial"/>
                <a:cs typeface="Arial"/>
              </a:rPr>
              <a:t>развития </a:t>
            </a:r>
            <a:r>
              <a:rPr sz="1100" spc="-45" dirty="0">
                <a:latin typeface="Arial"/>
                <a:cs typeface="Arial"/>
              </a:rPr>
              <a:t>объекта,  </a:t>
            </a:r>
            <a:r>
              <a:rPr sz="1100" spc="-25" dirty="0">
                <a:latin typeface="Arial"/>
                <a:cs typeface="Arial"/>
              </a:rPr>
              <a:t>рекомендации </a:t>
            </a:r>
            <a:r>
              <a:rPr sz="1100" spc="-45" dirty="0">
                <a:latin typeface="Arial"/>
                <a:cs typeface="Arial"/>
              </a:rPr>
              <a:t>класса </a:t>
            </a:r>
            <a:r>
              <a:rPr sz="1100" spc="-30" dirty="0">
                <a:latin typeface="Arial"/>
                <a:cs typeface="Arial"/>
              </a:rPr>
              <a:t>зданий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65" dirty="0">
                <a:latin typeface="Arial"/>
                <a:cs typeface="Arial"/>
              </a:rPr>
              <a:t>баланса</a:t>
            </a:r>
            <a:r>
              <a:rPr sz="1100" spc="-21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площадей</a:t>
            </a:r>
            <a:endParaRPr sz="1100">
              <a:latin typeface="Arial"/>
              <a:cs typeface="Arial"/>
            </a:endParaRPr>
          </a:p>
          <a:p>
            <a:pPr marL="184150" marR="20955" indent="-171450">
              <a:lnSpc>
                <a:spcPts val="1200"/>
              </a:lnSpc>
              <a:spcBef>
                <a:spcPts val="31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45" dirty="0">
                <a:latin typeface="Arial"/>
                <a:cs typeface="Arial"/>
              </a:rPr>
              <a:t>предварительные </a:t>
            </a:r>
            <a:r>
              <a:rPr sz="1100" spc="-25" dirty="0">
                <a:latin typeface="Arial"/>
                <a:cs typeface="Arial"/>
              </a:rPr>
              <a:t>рекомендации </a:t>
            </a:r>
            <a:r>
              <a:rPr sz="1100" spc="5" dirty="0">
                <a:latin typeface="Arial"/>
                <a:cs typeface="Arial"/>
              </a:rPr>
              <a:t>по </a:t>
            </a:r>
            <a:r>
              <a:rPr sz="1100" spc="-30" dirty="0">
                <a:latin typeface="Arial"/>
                <a:cs typeface="Arial"/>
              </a:rPr>
              <a:t>средним </a:t>
            </a:r>
            <a:r>
              <a:rPr sz="1100" spc="-50" dirty="0">
                <a:latin typeface="Arial"/>
                <a:cs typeface="Arial"/>
              </a:rPr>
              <a:t>ставкам  </a:t>
            </a:r>
            <a:r>
              <a:rPr sz="1100" spc="-45" dirty="0">
                <a:latin typeface="Arial"/>
                <a:cs typeface="Arial"/>
              </a:rPr>
              <a:t>аренды/ценам </a:t>
            </a:r>
            <a:r>
              <a:rPr sz="1100" spc="-30" dirty="0">
                <a:latin typeface="Arial"/>
                <a:cs typeface="Arial"/>
              </a:rPr>
              <a:t>продаж </a:t>
            </a:r>
            <a:r>
              <a:rPr sz="1100" spc="-10" dirty="0">
                <a:latin typeface="Arial"/>
                <a:cs typeface="Arial"/>
              </a:rPr>
              <a:t>(по </a:t>
            </a:r>
            <a:r>
              <a:rPr sz="1100" spc="-35" dirty="0">
                <a:latin typeface="Arial"/>
                <a:cs typeface="Arial"/>
              </a:rPr>
              <a:t>функциональному </a:t>
            </a:r>
            <a:r>
              <a:rPr sz="1100" spc="-30" dirty="0">
                <a:latin typeface="Arial"/>
                <a:cs typeface="Arial"/>
              </a:rPr>
              <a:t>назначению  </a:t>
            </a:r>
            <a:r>
              <a:rPr sz="1100" spc="-45" dirty="0">
                <a:latin typeface="Arial"/>
                <a:cs typeface="Arial"/>
              </a:rPr>
              <a:t>площадей)</a:t>
            </a:r>
            <a:endParaRPr sz="1100">
              <a:latin typeface="Arial"/>
              <a:cs typeface="Arial"/>
            </a:endParaRPr>
          </a:p>
          <a:p>
            <a:pPr marL="184150" indent="-171450">
              <a:lnSpc>
                <a:spcPts val="1260"/>
              </a:lnSpc>
              <a:spcBef>
                <a:spcPts val="14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dirty="0">
                <a:latin typeface="Arial"/>
                <a:cs typeface="Arial"/>
              </a:rPr>
              <a:t>прогноз </a:t>
            </a:r>
            <a:r>
              <a:rPr sz="1100" spc="-30" dirty="0">
                <a:latin typeface="Arial"/>
                <a:cs typeface="Arial"/>
              </a:rPr>
              <a:t>потенциального </a:t>
            </a:r>
            <a:r>
              <a:rPr sz="1100" spc="-25" dirty="0">
                <a:latin typeface="Arial"/>
                <a:cs typeface="Arial"/>
              </a:rPr>
              <a:t>арендного</a:t>
            </a:r>
            <a:r>
              <a:rPr sz="1100" spc="-130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плана/дохода</a:t>
            </a:r>
            <a:endParaRPr sz="1100">
              <a:latin typeface="Arial"/>
              <a:cs typeface="Arial"/>
            </a:endParaRPr>
          </a:p>
          <a:p>
            <a:pPr marL="184150">
              <a:lnSpc>
                <a:spcPts val="1260"/>
              </a:lnSpc>
            </a:pPr>
            <a:r>
              <a:rPr sz="1100" spc="-20" dirty="0">
                <a:latin typeface="Arial"/>
                <a:cs typeface="Arial"/>
              </a:rPr>
              <a:t>от </a:t>
            </a:r>
            <a:r>
              <a:rPr sz="1100" spc="-30" dirty="0">
                <a:latin typeface="Arial"/>
                <a:cs typeface="Arial"/>
              </a:rPr>
              <a:t>продаж </a:t>
            </a:r>
            <a:r>
              <a:rPr sz="1100" spc="-10" dirty="0">
                <a:latin typeface="Arial"/>
                <a:cs typeface="Arial"/>
              </a:rPr>
              <a:t>(по </a:t>
            </a:r>
            <a:r>
              <a:rPr sz="1100" spc="-35" dirty="0">
                <a:latin typeface="Arial"/>
                <a:cs typeface="Arial"/>
              </a:rPr>
              <a:t>функциональному </a:t>
            </a:r>
            <a:r>
              <a:rPr sz="1100" spc="-30" dirty="0">
                <a:latin typeface="Arial"/>
                <a:cs typeface="Arial"/>
              </a:rPr>
              <a:t>назначению</a:t>
            </a:r>
            <a:r>
              <a:rPr sz="1100" spc="-18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площадей)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прогнозируемые </a:t>
            </a:r>
            <a:r>
              <a:rPr sz="1100" spc="-50" dirty="0">
                <a:latin typeface="Arial"/>
                <a:cs typeface="Arial"/>
              </a:rPr>
              <a:t>темпы </a:t>
            </a:r>
            <a:r>
              <a:rPr sz="1100" spc="-15" dirty="0">
                <a:latin typeface="Arial"/>
                <a:cs typeface="Arial"/>
              </a:rPr>
              <a:t>рыночного</a:t>
            </a:r>
            <a:r>
              <a:rPr sz="1100" spc="-11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поглощения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26174" y="3610848"/>
            <a:ext cx="4000500" cy="1566453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spcBef>
                <a:spcPts val="434"/>
              </a:spcBef>
            </a:pPr>
            <a:r>
              <a:rPr sz="1350" b="1" spc="-80" dirty="0">
                <a:solidFill>
                  <a:srgbClr val="FFC000"/>
                </a:solidFill>
                <a:latin typeface="Arial"/>
                <a:cs typeface="Arial"/>
              </a:rPr>
              <a:t>Финансовый </a:t>
            </a:r>
            <a:r>
              <a:rPr sz="1350" b="1" spc="-75" dirty="0">
                <a:solidFill>
                  <a:srgbClr val="FFC000"/>
                </a:solidFill>
                <a:latin typeface="Arial"/>
                <a:cs typeface="Arial"/>
              </a:rPr>
              <a:t>анализ </a:t>
            </a:r>
            <a:r>
              <a:rPr sz="1350" b="1" spc="-80" dirty="0">
                <a:solidFill>
                  <a:srgbClr val="FFC000"/>
                </a:solidFill>
                <a:latin typeface="Arial"/>
                <a:cs typeface="Arial"/>
              </a:rPr>
              <a:t>эффективности </a:t>
            </a:r>
            <a:r>
              <a:rPr sz="1350" b="1" spc="-40" dirty="0">
                <a:solidFill>
                  <a:srgbClr val="FFC000"/>
                </a:solidFill>
                <a:latin typeface="Arial"/>
                <a:cs typeface="Arial"/>
              </a:rPr>
              <a:t>по </a:t>
            </a:r>
            <a:r>
              <a:rPr sz="1350" b="1" spc="-85" dirty="0">
                <a:solidFill>
                  <a:srgbClr val="FFC000"/>
                </a:solidFill>
                <a:latin typeface="Arial"/>
                <a:cs typeface="Arial"/>
              </a:rPr>
              <a:t>вариантам</a:t>
            </a:r>
            <a:endParaRPr sz="1350">
              <a:latin typeface="Arial"/>
              <a:cs typeface="Arial"/>
            </a:endParaRPr>
          </a:p>
          <a:p>
            <a:pPr marL="184150" indent="-171450">
              <a:spcBef>
                <a:spcPts val="26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0" dirty="0">
                <a:latin typeface="Arial"/>
                <a:cs typeface="Arial"/>
              </a:rPr>
              <a:t>укрупненный </a:t>
            </a:r>
            <a:r>
              <a:rPr sz="1100" dirty="0">
                <a:latin typeface="Arial"/>
                <a:cs typeface="Arial"/>
              </a:rPr>
              <a:t>прогноз </a:t>
            </a:r>
            <a:r>
              <a:rPr sz="1100" spc="-15" dirty="0">
                <a:latin typeface="Arial"/>
                <a:cs typeface="Arial"/>
              </a:rPr>
              <a:t>инвестиционных</a:t>
            </a:r>
            <a:r>
              <a:rPr sz="1100" spc="-160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затрат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0" dirty="0">
                <a:latin typeface="Arial"/>
                <a:cs typeface="Arial"/>
              </a:rPr>
              <a:t>построение </a:t>
            </a:r>
            <a:r>
              <a:rPr sz="1100" spc="-35" dirty="0">
                <a:latin typeface="Arial"/>
                <a:cs typeface="Arial"/>
              </a:rPr>
              <a:t>модели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ДДС</a:t>
            </a:r>
            <a:endParaRPr sz="1100">
              <a:latin typeface="Arial"/>
              <a:cs typeface="Arial"/>
            </a:endParaRPr>
          </a:p>
          <a:p>
            <a:pPr marL="184150" indent="-171450">
              <a:lnSpc>
                <a:spcPts val="1260"/>
              </a:lnSpc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45" dirty="0">
                <a:latin typeface="Arial"/>
                <a:cs typeface="Arial"/>
              </a:rPr>
              <a:t>расчет </a:t>
            </a:r>
            <a:r>
              <a:rPr sz="1100" spc="-20" dirty="0">
                <a:latin typeface="Arial"/>
                <a:cs typeface="Arial"/>
              </a:rPr>
              <a:t>основных </a:t>
            </a:r>
            <a:r>
              <a:rPr sz="1100" spc="-30" dirty="0">
                <a:latin typeface="Arial"/>
                <a:cs typeface="Arial"/>
              </a:rPr>
              <a:t>показателей </a:t>
            </a:r>
            <a:r>
              <a:rPr sz="1100" spc="-35" dirty="0">
                <a:latin typeface="Arial"/>
                <a:cs typeface="Arial"/>
              </a:rPr>
              <a:t>эффективности </a:t>
            </a:r>
            <a:r>
              <a:rPr sz="1100" spc="-25" dirty="0">
                <a:latin typeface="Arial"/>
                <a:cs typeface="Arial"/>
              </a:rPr>
              <a:t>(NPV,</a:t>
            </a:r>
            <a:r>
              <a:rPr sz="1100" spc="-12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IRR,</a:t>
            </a:r>
            <a:endParaRPr sz="1100">
              <a:latin typeface="Arial"/>
              <a:cs typeface="Arial"/>
            </a:endParaRPr>
          </a:p>
          <a:p>
            <a:pPr marL="184150">
              <a:lnSpc>
                <a:spcPts val="1260"/>
              </a:lnSpc>
            </a:pPr>
            <a:r>
              <a:rPr sz="1100" spc="10" dirty="0">
                <a:latin typeface="Arial"/>
                <a:cs typeface="Arial"/>
              </a:rPr>
              <a:t>сроки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окупаемости)</a:t>
            </a:r>
            <a:endParaRPr sz="1100">
              <a:latin typeface="Arial"/>
              <a:cs typeface="Arial"/>
            </a:endParaRPr>
          </a:p>
          <a:p>
            <a:pPr marL="184150" marR="577215" indent="-171450">
              <a:lnSpc>
                <a:spcPts val="1200"/>
              </a:lnSpc>
              <a:spcBef>
                <a:spcPts val="33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40" dirty="0">
                <a:latin typeface="Arial"/>
                <a:cs typeface="Arial"/>
              </a:rPr>
              <a:t>сравнительный </a:t>
            </a:r>
            <a:r>
              <a:rPr sz="1100" spc="-50" dirty="0">
                <a:latin typeface="Arial"/>
                <a:cs typeface="Arial"/>
              </a:rPr>
              <a:t>анализ </a:t>
            </a:r>
            <a:r>
              <a:rPr sz="1100" spc="-40" dirty="0">
                <a:latin typeface="Arial"/>
                <a:cs typeface="Arial"/>
              </a:rPr>
              <a:t>вариантов, </a:t>
            </a:r>
            <a:r>
              <a:rPr sz="1100" spc="-45" dirty="0">
                <a:latin typeface="Arial"/>
                <a:cs typeface="Arial"/>
              </a:rPr>
              <a:t>в </a:t>
            </a:r>
            <a:r>
              <a:rPr sz="1100" spc="-60" dirty="0">
                <a:latin typeface="Arial"/>
                <a:cs typeface="Arial"/>
              </a:rPr>
              <a:t>т.ч. </a:t>
            </a:r>
            <a:r>
              <a:rPr sz="1100" spc="-35" dirty="0">
                <a:latin typeface="Arial"/>
                <a:cs typeface="Arial"/>
              </a:rPr>
              <a:t>выход </a:t>
            </a:r>
            <a:r>
              <a:rPr sz="1100" spc="-25" dirty="0">
                <a:latin typeface="Arial"/>
                <a:cs typeface="Arial"/>
              </a:rPr>
              <a:t>через  продажу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участка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5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55" dirty="0">
                <a:latin typeface="Arial"/>
                <a:cs typeface="Arial"/>
              </a:rPr>
              <a:t>выводы </a:t>
            </a:r>
            <a:r>
              <a:rPr sz="1100" spc="5" dirty="0">
                <a:latin typeface="Arial"/>
                <a:cs typeface="Arial"/>
              </a:rPr>
              <a:t>и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рекомендации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5759" y="3650968"/>
            <a:ext cx="4041775" cy="23641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294640">
              <a:lnSpc>
                <a:spcPts val="1510"/>
              </a:lnSpc>
              <a:spcBef>
                <a:spcPts val="265"/>
              </a:spcBef>
            </a:pPr>
            <a:r>
              <a:rPr sz="1350" b="1" spc="-55" dirty="0">
                <a:solidFill>
                  <a:srgbClr val="FFC000"/>
                </a:solidFill>
                <a:latin typeface="Arial"/>
                <a:cs typeface="Arial"/>
              </a:rPr>
              <a:t>Геомаркетинговое </a:t>
            </a:r>
            <a:r>
              <a:rPr sz="1350" b="1" spc="-70" dirty="0">
                <a:solidFill>
                  <a:srgbClr val="FFC000"/>
                </a:solidFill>
                <a:latin typeface="Arial"/>
                <a:cs typeface="Arial"/>
              </a:rPr>
              <a:t>исследование </a:t>
            </a:r>
            <a:r>
              <a:rPr sz="1350" b="1" spc="-35" dirty="0">
                <a:solidFill>
                  <a:srgbClr val="FFC000"/>
                </a:solidFill>
                <a:latin typeface="Arial"/>
                <a:cs typeface="Arial"/>
              </a:rPr>
              <a:t>конкуренции  </a:t>
            </a:r>
            <a:r>
              <a:rPr sz="1350" b="1" spc="-110" dirty="0">
                <a:solidFill>
                  <a:srgbClr val="FFC000"/>
                </a:solidFill>
                <a:latin typeface="Arial"/>
                <a:cs typeface="Arial"/>
              </a:rPr>
              <a:t>для </a:t>
            </a:r>
            <a:r>
              <a:rPr sz="1350" b="1" spc="-95" dirty="0">
                <a:solidFill>
                  <a:srgbClr val="FFC000"/>
                </a:solidFill>
                <a:latin typeface="Arial"/>
                <a:cs typeface="Arial"/>
              </a:rPr>
              <a:t>базовых </a:t>
            </a:r>
            <a:r>
              <a:rPr sz="1350" b="1" spc="-65" dirty="0">
                <a:solidFill>
                  <a:srgbClr val="FFC000"/>
                </a:solidFill>
                <a:latin typeface="Arial"/>
                <a:cs typeface="Arial"/>
              </a:rPr>
              <a:t>сегментов</a:t>
            </a:r>
            <a:r>
              <a:rPr sz="1350" b="1" spc="-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350" b="1" spc="-65" dirty="0">
                <a:solidFill>
                  <a:srgbClr val="FFC000"/>
                </a:solidFill>
                <a:latin typeface="Arial"/>
                <a:cs typeface="Arial"/>
              </a:rPr>
              <a:t>недвижимости</a:t>
            </a:r>
            <a:endParaRPr sz="1350">
              <a:latin typeface="Arial"/>
              <a:cs typeface="Arial"/>
            </a:endParaRPr>
          </a:p>
          <a:p>
            <a:pPr marL="184150" indent="-171450">
              <a:spcBef>
                <a:spcPts val="22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характеристика состояния </a:t>
            </a:r>
            <a:r>
              <a:rPr sz="1100" spc="-30" dirty="0">
                <a:latin typeface="Arial"/>
                <a:cs typeface="Arial"/>
              </a:rPr>
              <a:t>рынка </a:t>
            </a:r>
            <a:r>
              <a:rPr sz="1100" spc="-45" dirty="0">
                <a:latin typeface="Arial"/>
                <a:cs typeface="Arial"/>
              </a:rPr>
              <a:t>в</a:t>
            </a:r>
            <a:r>
              <a:rPr sz="1100" spc="-195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сегменте</a:t>
            </a:r>
            <a:endParaRPr sz="1100">
              <a:latin typeface="Arial"/>
              <a:cs typeface="Arial"/>
            </a:endParaRPr>
          </a:p>
          <a:p>
            <a:pPr marL="184150" marR="838835" indent="-171450">
              <a:lnSpc>
                <a:spcPts val="1200"/>
              </a:lnSpc>
              <a:spcBef>
                <a:spcPts val="31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15" dirty="0">
                <a:latin typeface="Arial"/>
                <a:cs typeface="Arial"/>
              </a:rPr>
              <a:t>оценка </a:t>
            </a:r>
            <a:r>
              <a:rPr sz="1100" spc="-60" dirty="0">
                <a:latin typeface="Arial"/>
                <a:cs typeface="Arial"/>
              </a:rPr>
              <a:t>объема </a:t>
            </a:r>
            <a:r>
              <a:rPr sz="1100" spc="-10" dirty="0">
                <a:latin typeface="Arial"/>
                <a:cs typeface="Arial"/>
              </a:rPr>
              <a:t>экспонированного </a:t>
            </a:r>
            <a:r>
              <a:rPr sz="1100" spc="-25" dirty="0">
                <a:latin typeface="Arial"/>
                <a:cs typeface="Arial"/>
              </a:rPr>
              <a:t>предложения  </a:t>
            </a:r>
            <a:r>
              <a:rPr sz="1100" spc="-45" dirty="0">
                <a:latin typeface="Arial"/>
                <a:cs typeface="Arial"/>
              </a:rPr>
              <a:t>в </a:t>
            </a:r>
            <a:r>
              <a:rPr sz="1100" spc="5" dirty="0">
                <a:latin typeface="Arial"/>
                <a:cs typeface="Arial"/>
              </a:rPr>
              <a:t>конкурентной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зон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5" dirty="0">
                <a:latin typeface="Arial"/>
                <a:cs typeface="Arial"/>
              </a:rPr>
              <a:t>средневзвешенные </a:t>
            </a:r>
            <a:r>
              <a:rPr sz="1100" spc="-40" dirty="0">
                <a:latin typeface="Arial"/>
                <a:cs typeface="Arial"/>
              </a:rPr>
              <a:t>цены </a:t>
            </a:r>
            <a:r>
              <a:rPr sz="1100" spc="-25" dirty="0">
                <a:latin typeface="Arial"/>
                <a:cs typeface="Arial"/>
              </a:rPr>
              <a:t>продажи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45" dirty="0">
                <a:latin typeface="Arial"/>
                <a:cs typeface="Arial"/>
              </a:rPr>
              <a:t>арендные</a:t>
            </a:r>
            <a:r>
              <a:rPr sz="1100" spc="-19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ставки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7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ГИС-карты </a:t>
            </a:r>
            <a:r>
              <a:rPr sz="1100" spc="-25" dirty="0">
                <a:latin typeface="Arial"/>
                <a:cs typeface="Arial"/>
              </a:rPr>
              <a:t>знаковых </a:t>
            </a:r>
            <a:r>
              <a:rPr sz="1100" spc="-20" dirty="0">
                <a:latin typeface="Arial"/>
                <a:cs typeface="Arial"/>
              </a:rPr>
              <a:t>объектов </a:t>
            </a:r>
            <a:r>
              <a:rPr sz="1100" spc="5" dirty="0">
                <a:latin typeface="Arial"/>
                <a:cs typeface="Arial"/>
              </a:rPr>
              <a:t>и </a:t>
            </a:r>
            <a:r>
              <a:rPr sz="1100" spc="-30" dirty="0">
                <a:latin typeface="Arial"/>
                <a:cs typeface="Arial"/>
              </a:rPr>
              <a:t>ключевых</a:t>
            </a:r>
            <a:r>
              <a:rPr sz="1100" spc="-2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конкурентов</a:t>
            </a:r>
            <a:endParaRPr sz="1100">
              <a:latin typeface="Arial"/>
              <a:cs typeface="Arial"/>
            </a:endParaRPr>
          </a:p>
          <a:p>
            <a:pPr marL="184150" indent="-171450">
              <a:spcBef>
                <a:spcPts val="19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40" dirty="0">
                <a:latin typeface="Arial"/>
                <a:cs typeface="Arial"/>
              </a:rPr>
              <a:t>сравнительный </a:t>
            </a:r>
            <a:r>
              <a:rPr sz="1100" spc="-50" dirty="0">
                <a:latin typeface="Arial"/>
                <a:cs typeface="Arial"/>
              </a:rPr>
              <a:t>анализ </a:t>
            </a:r>
            <a:r>
              <a:rPr sz="1100" spc="-15" dirty="0">
                <a:latin typeface="Arial"/>
                <a:cs typeface="Arial"/>
              </a:rPr>
              <a:t>характеристик </a:t>
            </a:r>
            <a:r>
              <a:rPr sz="1100" spc="-30" dirty="0">
                <a:latin typeface="Arial"/>
                <a:cs typeface="Arial"/>
              </a:rPr>
              <a:t>ключевых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конкурентов</a:t>
            </a:r>
            <a:endParaRPr sz="1100">
              <a:latin typeface="Arial"/>
              <a:cs typeface="Arial"/>
            </a:endParaRPr>
          </a:p>
          <a:p>
            <a:pPr marL="184150" marR="254000" indent="-171450">
              <a:lnSpc>
                <a:spcPct val="87300"/>
              </a:lnSpc>
              <a:spcBef>
                <a:spcPts val="335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30" dirty="0">
                <a:latin typeface="Arial"/>
                <a:cs typeface="Arial"/>
              </a:rPr>
              <a:t>SWOT-анализ </a:t>
            </a:r>
            <a:r>
              <a:rPr sz="1100" spc="-25" dirty="0">
                <a:latin typeface="Arial"/>
                <a:cs typeface="Arial"/>
              </a:rPr>
              <a:t>функционального </a:t>
            </a:r>
            <a:r>
              <a:rPr sz="1100" spc="-30" dirty="0">
                <a:latin typeface="Arial"/>
                <a:cs typeface="Arial"/>
              </a:rPr>
              <a:t>использования </a:t>
            </a:r>
            <a:r>
              <a:rPr sz="1100" spc="-35" dirty="0">
                <a:latin typeface="Arial"/>
                <a:cs typeface="Arial"/>
              </a:rPr>
              <a:t>Объекта,  </a:t>
            </a:r>
            <a:r>
              <a:rPr sz="1100" spc="-55" dirty="0">
                <a:latin typeface="Arial"/>
                <a:cs typeface="Arial"/>
              </a:rPr>
              <a:t>выводы </a:t>
            </a:r>
            <a:r>
              <a:rPr sz="1100" spc="5" dirty="0">
                <a:latin typeface="Arial"/>
                <a:cs typeface="Arial"/>
              </a:rPr>
              <a:t>о </a:t>
            </a:r>
            <a:r>
              <a:rPr sz="1100" spc="-20" dirty="0">
                <a:latin typeface="Arial"/>
                <a:cs typeface="Arial"/>
              </a:rPr>
              <a:t>коммерческом </a:t>
            </a:r>
            <a:r>
              <a:rPr sz="1100" spc="-30" dirty="0">
                <a:latin typeface="Arial"/>
                <a:cs typeface="Arial"/>
              </a:rPr>
              <a:t>потенциале </a:t>
            </a:r>
            <a:r>
              <a:rPr sz="1100" spc="-40" dirty="0">
                <a:latin typeface="Arial"/>
                <a:cs typeface="Arial"/>
              </a:rPr>
              <a:t>анализируемых  </a:t>
            </a:r>
            <a:r>
              <a:rPr sz="1100" spc="-20" dirty="0">
                <a:latin typeface="Arial"/>
                <a:cs typeface="Arial"/>
              </a:rPr>
              <a:t>сегментов: </a:t>
            </a:r>
            <a:r>
              <a:rPr sz="1100" spc="-70" dirty="0">
                <a:latin typeface="Arial"/>
                <a:cs typeface="Arial"/>
              </a:rPr>
              <a:t>форматы, </a:t>
            </a:r>
            <a:r>
              <a:rPr sz="1100" spc="-15" dirty="0">
                <a:latin typeface="Arial"/>
                <a:cs typeface="Arial"/>
              </a:rPr>
              <a:t>позиционирование,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60" dirty="0">
                <a:latin typeface="Arial"/>
                <a:cs typeface="Arial"/>
              </a:rPr>
              <a:t>объемы</a:t>
            </a:r>
            <a:endParaRPr sz="1100">
              <a:latin typeface="Arial"/>
              <a:cs typeface="Arial"/>
            </a:endParaRPr>
          </a:p>
          <a:p>
            <a:pPr marL="184150" marR="647065" indent="-171450">
              <a:lnSpc>
                <a:spcPts val="1200"/>
              </a:lnSpc>
              <a:spcBef>
                <a:spcPts val="310"/>
              </a:spcBef>
              <a:buClr>
                <a:srgbClr val="F9AF0A"/>
              </a:buClr>
              <a:buChar char="•"/>
              <a:tabLst>
                <a:tab pos="184150" algn="l"/>
              </a:tabLst>
            </a:pPr>
            <a:r>
              <a:rPr sz="1100" spc="-20" dirty="0">
                <a:latin typeface="Arial"/>
                <a:cs typeface="Arial"/>
              </a:rPr>
              <a:t>экспресс-анализ </a:t>
            </a:r>
            <a:r>
              <a:rPr sz="1100" spc="5" dirty="0">
                <a:latin typeface="Arial"/>
                <a:cs typeface="Arial"/>
              </a:rPr>
              <a:t>по </a:t>
            </a:r>
            <a:r>
              <a:rPr sz="1100" spc="-50" dirty="0">
                <a:latin typeface="Arial"/>
                <a:cs typeface="Arial"/>
              </a:rPr>
              <a:t>альтернативным </a:t>
            </a:r>
            <a:r>
              <a:rPr sz="1100" spc="-45" dirty="0">
                <a:latin typeface="Arial"/>
                <a:cs typeface="Arial"/>
              </a:rPr>
              <a:t>направлениям  </a:t>
            </a:r>
            <a:r>
              <a:rPr sz="1100" spc="-30" dirty="0">
                <a:latin typeface="Arial"/>
                <a:cs typeface="Arial"/>
              </a:rPr>
              <a:t>использования </a:t>
            </a:r>
            <a:r>
              <a:rPr sz="1100" spc="-35" dirty="0">
                <a:latin typeface="Arial"/>
                <a:cs typeface="Arial"/>
              </a:rPr>
              <a:t>объекта </a:t>
            </a:r>
            <a:r>
              <a:rPr sz="1100" spc="-45" dirty="0">
                <a:latin typeface="Arial"/>
                <a:cs typeface="Arial"/>
              </a:rPr>
              <a:t>в </a:t>
            </a:r>
            <a:r>
              <a:rPr sz="1100" spc="5" dirty="0">
                <a:latin typeface="Arial"/>
                <a:cs typeface="Arial"/>
              </a:rPr>
              <a:t>конкурентной</a:t>
            </a:r>
            <a:r>
              <a:rPr sz="1100" spc="-1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зоне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759" y="404876"/>
            <a:ext cx="2814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Пример </a:t>
            </a:r>
            <a:r>
              <a:rPr sz="2400" dirty="0">
                <a:solidFill>
                  <a:srgbClr val="F9AF0A"/>
                </a:solidFill>
              </a:rPr>
              <a:t>BEST</a:t>
            </a:r>
            <a:r>
              <a:rPr sz="2400" spc="-75" dirty="0">
                <a:solidFill>
                  <a:srgbClr val="F9AF0A"/>
                </a:solidFill>
              </a:rPr>
              <a:t> </a:t>
            </a:r>
            <a:r>
              <a:rPr sz="2400" dirty="0">
                <a:solidFill>
                  <a:srgbClr val="F9AF0A"/>
                </a:solidFill>
              </a:rPr>
              <a:t>USE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4907208" y="4766222"/>
            <a:ext cx="5392566" cy="1667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47473" y="1176351"/>
            <a:ext cx="3925239" cy="32696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05758" y="1107947"/>
            <a:ext cx="3583304" cy="38481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628650">
              <a:lnSpc>
                <a:spcPct val="97900"/>
              </a:lnSpc>
              <a:spcBef>
                <a:spcPts val="135"/>
              </a:spcBef>
            </a:pPr>
            <a:r>
              <a:rPr sz="1400" spc="-25" dirty="0">
                <a:latin typeface="Arial"/>
                <a:cs typeface="Arial"/>
              </a:rPr>
              <a:t>Анализ </a:t>
            </a:r>
            <a:r>
              <a:rPr sz="1400" spc="-50" dirty="0">
                <a:latin typeface="Arial"/>
                <a:cs typeface="Arial"/>
              </a:rPr>
              <a:t>наилучшего </a:t>
            </a:r>
            <a:r>
              <a:rPr sz="1400" spc="-35" dirty="0">
                <a:latin typeface="Arial"/>
                <a:cs typeface="Arial"/>
              </a:rPr>
              <a:t>использования  </a:t>
            </a:r>
            <a:r>
              <a:rPr sz="1400" spc="-45" dirty="0">
                <a:latin typeface="Arial"/>
                <a:cs typeface="Arial"/>
              </a:rPr>
              <a:t>земельного </a:t>
            </a:r>
            <a:r>
              <a:rPr sz="1400" spc="-50" dirty="0">
                <a:latin typeface="Arial"/>
                <a:cs typeface="Arial"/>
              </a:rPr>
              <a:t>участка,</a:t>
            </a:r>
            <a:r>
              <a:rPr sz="1400" spc="-20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расположенного  </a:t>
            </a:r>
            <a:r>
              <a:rPr sz="1400" spc="10" dirty="0">
                <a:latin typeface="Arial"/>
                <a:cs typeface="Arial"/>
              </a:rPr>
              <a:t>по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адресу:</a:t>
            </a:r>
            <a:endParaRPr sz="1400">
              <a:latin typeface="Arial"/>
              <a:cs typeface="Arial"/>
            </a:endParaRPr>
          </a:p>
          <a:p>
            <a:pPr marL="12700" marR="985519">
              <a:lnSpc>
                <a:spcPct val="101400"/>
              </a:lnSpc>
              <a:spcBef>
                <a:spcPts val="600"/>
              </a:spcBef>
            </a:pPr>
            <a:r>
              <a:rPr sz="1400" spc="-80" dirty="0">
                <a:latin typeface="Arial"/>
                <a:cs typeface="Arial"/>
              </a:rPr>
              <a:t>г. </a:t>
            </a:r>
            <a:r>
              <a:rPr sz="1400" spc="-20" dirty="0">
                <a:latin typeface="Arial"/>
                <a:cs typeface="Arial"/>
              </a:rPr>
              <a:t>Москва, </a:t>
            </a:r>
            <a:r>
              <a:rPr sz="1400" spc="-35" dirty="0">
                <a:latin typeface="Arial"/>
                <a:cs typeface="Arial"/>
              </a:rPr>
              <a:t>поселение</a:t>
            </a:r>
            <a:r>
              <a:rPr sz="1400" spc="-29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Сосенское,  </a:t>
            </a:r>
            <a:r>
              <a:rPr sz="1400" spc="-55" dirty="0">
                <a:latin typeface="Arial"/>
                <a:cs typeface="Arial"/>
              </a:rPr>
              <a:t>в </a:t>
            </a:r>
            <a:r>
              <a:rPr sz="1400" spc="-30" dirty="0">
                <a:latin typeface="Arial"/>
                <a:cs typeface="Arial"/>
              </a:rPr>
              <a:t>районе </a:t>
            </a:r>
            <a:r>
              <a:rPr sz="1400" spc="-40" dirty="0">
                <a:latin typeface="Arial"/>
                <a:cs typeface="Arial"/>
              </a:rPr>
              <a:t>п.</a:t>
            </a:r>
            <a:r>
              <a:rPr sz="1400" spc="-24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Коммунарка,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625"/>
              </a:spcBef>
            </a:pPr>
            <a:r>
              <a:rPr sz="1400" spc="-40" dirty="0">
                <a:latin typeface="Arial"/>
                <a:cs typeface="Arial"/>
              </a:rPr>
              <a:t>кадастровый </a:t>
            </a:r>
            <a:r>
              <a:rPr sz="1400" spc="-15" dirty="0">
                <a:latin typeface="Arial"/>
                <a:cs typeface="Arial"/>
              </a:rPr>
              <a:t>номер:</a:t>
            </a:r>
            <a:r>
              <a:rPr sz="1400" spc="-13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50:21:0120316:1156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550">
              <a:latin typeface="Arial"/>
              <a:cs typeface="Arial"/>
            </a:endParaRPr>
          </a:p>
          <a:p>
            <a:pPr marL="12700"/>
            <a:r>
              <a:rPr spc="-105" dirty="0">
                <a:solidFill>
                  <a:srgbClr val="FFC000"/>
                </a:solidFill>
                <a:latin typeface="Arial"/>
                <a:cs typeface="Arial"/>
              </a:rPr>
              <a:t>Выводы </a:t>
            </a:r>
            <a:r>
              <a:rPr spc="5" dirty="0">
                <a:solidFill>
                  <a:srgbClr val="FFC000"/>
                </a:solidFill>
                <a:latin typeface="Arial"/>
                <a:cs typeface="Arial"/>
              </a:rPr>
              <a:t>и </a:t>
            </a:r>
            <a:r>
              <a:rPr spc="-40" dirty="0">
                <a:solidFill>
                  <a:srgbClr val="FFC000"/>
                </a:solidFill>
                <a:latin typeface="Arial"/>
                <a:cs typeface="Arial"/>
              </a:rPr>
              <a:t>основные</a:t>
            </a:r>
            <a:r>
              <a:rPr spc="-1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pc="-40" dirty="0">
                <a:solidFill>
                  <a:srgbClr val="FFC000"/>
                </a:solidFill>
                <a:latin typeface="Arial"/>
                <a:cs typeface="Arial"/>
              </a:rPr>
              <a:t>рекомендации</a:t>
            </a:r>
            <a:endParaRPr>
              <a:latin typeface="Arial"/>
              <a:cs typeface="Arial"/>
            </a:endParaRPr>
          </a:p>
          <a:p>
            <a:pPr marL="12700">
              <a:spcBef>
                <a:spcPts val="640"/>
              </a:spcBef>
            </a:pPr>
            <a:r>
              <a:rPr sz="1400" spc="-70" dirty="0">
                <a:latin typeface="Arial"/>
                <a:cs typeface="Arial"/>
              </a:rPr>
              <a:t>В </a:t>
            </a:r>
            <a:r>
              <a:rPr sz="1400" spc="-45" dirty="0">
                <a:latin typeface="Arial"/>
                <a:cs typeface="Arial"/>
              </a:rPr>
              <a:t>рамках </a:t>
            </a:r>
            <a:r>
              <a:rPr sz="1400" spc="-15" dirty="0">
                <a:latin typeface="Arial"/>
                <a:cs typeface="Arial"/>
              </a:rPr>
              <a:t>Проекта </a:t>
            </a:r>
            <a:r>
              <a:rPr sz="1400" spc="-50" dirty="0">
                <a:latin typeface="Arial"/>
                <a:cs typeface="Arial"/>
              </a:rPr>
              <a:t>были</a:t>
            </a:r>
            <a:r>
              <a:rPr sz="1400" spc="-19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разработаны</a:t>
            </a:r>
            <a:endParaRPr sz="1400">
              <a:latin typeface="Arial"/>
              <a:cs typeface="Arial"/>
            </a:endParaRPr>
          </a:p>
          <a:p>
            <a:pPr marL="12700">
              <a:spcBef>
                <a:spcPts val="25"/>
              </a:spcBef>
            </a:pPr>
            <a:r>
              <a:rPr sz="1400" spc="-35" dirty="0">
                <a:latin typeface="Arial"/>
                <a:cs typeface="Arial"/>
              </a:rPr>
              <a:t>3 </a:t>
            </a:r>
            <a:r>
              <a:rPr sz="1400" spc="-40" dirty="0">
                <a:latin typeface="Arial"/>
                <a:cs typeface="Arial"/>
              </a:rPr>
              <a:t>сценария развития</a:t>
            </a:r>
            <a:r>
              <a:rPr sz="1400" spc="-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территории:</a:t>
            </a:r>
            <a:endParaRPr sz="1400">
              <a:latin typeface="Arial"/>
              <a:cs typeface="Arial"/>
            </a:endParaRPr>
          </a:p>
          <a:p>
            <a:pPr marL="149225" indent="-136525">
              <a:spcBef>
                <a:spcPts val="625"/>
              </a:spcBef>
              <a:buClr>
                <a:srgbClr val="F9AF0A"/>
              </a:buClr>
              <a:buChar char="•"/>
              <a:tabLst>
                <a:tab pos="149225" algn="l"/>
              </a:tabLst>
            </a:pPr>
            <a:r>
              <a:rPr sz="1400" spc="-15" dirty="0">
                <a:latin typeface="Arial"/>
                <a:cs typeface="Arial"/>
              </a:rPr>
              <a:t>Многоэтажное </a:t>
            </a:r>
            <a:r>
              <a:rPr sz="1400" spc="-30" dirty="0">
                <a:latin typeface="Arial"/>
                <a:cs typeface="Arial"/>
              </a:rPr>
              <a:t>жилищное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строительство.</a:t>
            </a:r>
            <a:endParaRPr sz="1400">
              <a:latin typeface="Arial"/>
              <a:cs typeface="Arial"/>
            </a:endParaRPr>
          </a:p>
          <a:p>
            <a:pPr marL="149225" indent="-136525">
              <a:spcBef>
                <a:spcPts val="625"/>
              </a:spcBef>
              <a:buClr>
                <a:srgbClr val="F9AF0A"/>
              </a:buClr>
              <a:buChar char="•"/>
              <a:tabLst>
                <a:tab pos="149225" algn="l"/>
              </a:tabLst>
            </a:pPr>
            <a:r>
              <a:rPr sz="1400" spc="-15" dirty="0">
                <a:latin typeface="Arial"/>
                <a:cs typeface="Arial"/>
              </a:rPr>
              <a:t>Реконструкция </a:t>
            </a:r>
            <a:r>
              <a:rPr sz="1400" spc="-10" dirty="0">
                <a:latin typeface="Arial"/>
                <a:cs typeface="Arial"/>
              </a:rPr>
              <a:t>торгового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центра.</a:t>
            </a:r>
            <a:endParaRPr sz="1400">
              <a:latin typeface="Arial"/>
              <a:cs typeface="Arial"/>
            </a:endParaRPr>
          </a:p>
          <a:p>
            <a:pPr marL="149225" indent="-136525">
              <a:spcBef>
                <a:spcPts val="505"/>
              </a:spcBef>
              <a:buClr>
                <a:srgbClr val="F9AF0A"/>
              </a:buClr>
              <a:buChar char="•"/>
              <a:tabLst>
                <a:tab pos="149225" algn="l"/>
              </a:tabLst>
            </a:pPr>
            <a:r>
              <a:rPr sz="1400" spc="-15" dirty="0">
                <a:latin typeface="Arial"/>
                <a:cs typeface="Arial"/>
              </a:rPr>
              <a:t>Реконструкция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Делового</a:t>
            </a:r>
            <a:endParaRPr sz="1400">
              <a:latin typeface="Arial"/>
              <a:cs typeface="Arial"/>
            </a:endParaRPr>
          </a:p>
          <a:p>
            <a:pPr marL="149225">
              <a:spcBef>
                <a:spcPts val="20"/>
              </a:spcBef>
            </a:pPr>
            <a:r>
              <a:rPr sz="1400" spc="-30" dirty="0">
                <a:latin typeface="Arial"/>
                <a:cs typeface="Arial"/>
              </a:rPr>
              <a:t>(Офисного)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Центра.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1213" y="432308"/>
            <a:ext cx="1567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F9AF0A"/>
                </a:solidFill>
              </a:rPr>
              <a:t>К</a:t>
            </a:r>
            <a:r>
              <a:rPr sz="2400" spc="5" dirty="0">
                <a:solidFill>
                  <a:srgbClr val="F9AF0A"/>
                </a:solidFill>
              </a:rPr>
              <a:t>о</a:t>
            </a:r>
            <a:r>
              <a:rPr sz="2400" dirty="0">
                <a:solidFill>
                  <a:srgbClr val="F9AF0A"/>
                </a:solidFill>
              </a:rPr>
              <a:t>нтакты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1524000" y="4893526"/>
            <a:ext cx="9144000" cy="1964689"/>
          </a:xfrm>
          <a:custGeom>
            <a:avLst/>
            <a:gdLst/>
            <a:ahLst/>
            <a:cxnLst/>
            <a:rect l="l" t="t" r="r" b="b"/>
            <a:pathLst>
              <a:path w="9144000" h="1964690">
                <a:moveTo>
                  <a:pt x="9144000" y="1964462"/>
                </a:moveTo>
                <a:lnTo>
                  <a:pt x="0" y="1964462"/>
                </a:lnTo>
                <a:lnTo>
                  <a:pt x="0" y="0"/>
                </a:lnTo>
                <a:lnTo>
                  <a:pt x="9144000" y="0"/>
                </a:lnTo>
                <a:lnTo>
                  <a:pt x="9144000" y="1964462"/>
                </a:lnTo>
                <a:close/>
              </a:path>
            </a:pathLst>
          </a:custGeom>
          <a:solidFill>
            <a:srgbClr val="1815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94287" y="5622036"/>
            <a:ext cx="20053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14" dirty="0">
                <a:solidFill>
                  <a:srgbClr val="FFFFFF"/>
                </a:solidFill>
                <a:latin typeface="Trebuchet MS"/>
                <a:cs typeface="Trebuchet MS"/>
                <a:hlinkClick r:id="rId2"/>
              </a:rPr>
              <a:t>http://www.avertagroup.ru/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9727" y="3263901"/>
            <a:ext cx="1748155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60" dirty="0">
                <a:latin typeface="Trebuchet MS"/>
                <a:cs typeface="Trebuchet MS"/>
              </a:rPr>
              <a:t>Алексей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40" dirty="0">
                <a:latin typeface="Trebuchet MS"/>
                <a:cs typeface="Trebuchet MS"/>
              </a:rPr>
              <a:t>Шаров</a:t>
            </a:r>
            <a:endParaRPr sz="1200">
              <a:latin typeface="Trebuchet MS"/>
              <a:cs typeface="Trebuchet MS"/>
            </a:endParaRPr>
          </a:p>
          <a:p>
            <a:pPr marL="267970" marR="5080" indent="6985">
              <a:lnSpc>
                <a:spcPct val="108300"/>
              </a:lnSpc>
              <a:spcBef>
                <a:spcPts val="1030"/>
              </a:spcBef>
            </a:pPr>
            <a:r>
              <a:rPr sz="1200" spc="-65" dirty="0">
                <a:latin typeface="Trebuchet MS"/>
                <a:cs typeface="Trebuchet MS"/>
              </a:rPr>
              <a:t>Alexey </a:t>
            </a:r>
            <a:r>
              <a:rPr sz="1200" spc="-45" dirty="0">
                <a:latin typeface="Trebuchet MS"/>
                <a:cs typeface="Trebuchet MS"/>
              </a:rPr>
              <a:t>Sharov  </a:t>
            </a:r>
            <a:r>
              <a:rPr sz="1200" spc="-50" dirty="0">
                <a:latin typeface="Trebuchet MS"/>
                <a:cs typeface="Trebuchet MS"/>
                <a:hlinkClick r:id="rId3"/>
              </a:rPr>
              <a:t>sharov@avertagroup.ru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17464" y="1594103"/>
            <a:ext cx="957072" cy="80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754624" y="3605784"/>
            <a:ext cx="222885" cy="381000"/>
            <a:chOff x="4230623" y="3605784"/>
            <a:chExt cx="222885" cy="381000"/>
          </a:xfrm>
        </p:grpSpPr>
        <p:sp>
          <p:nvSpPr>
            <p:cNvPr id="8" name="object 8"/>
            <p:cNvSpPr/>
            <p:nvPr/>
          </p:nvSpPr>
          <p:spPr>
            <a:xfrm>
              <a:off x="4230623" y="3764280"/>
              <a:ext cx="222503" cy="22250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70247" y="3605784"/>
              <a:ext cx="140208" cy="1432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614672" y="3197351"/>
            <a:ext cx="954024" cy="954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1660</Words>
  <Application>Microsoft Office PowerPoint</Application>
  <PresentationFormat>Широкоэкранный</PresentationFormat>
  <Paragraphs>421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Roboto</vt:lpstr>
      <vt:lpstr>Tahoma</vt:lpstr>
      <vt:lpstr>Times New Roman</vt:lpstr>
      <vt:lpstr>Trebuchet MS</vt:lpstr>
      <vt:lpstr>Office Theme</vt:lpstr>
      <vt:lpstr>FinLEGAL — 2022</vt:lpstr>
      <vt:lpstr>Шаров Алексей</vt:lpstr>
      <vt:lpstr>Справочник Судебная экспертиза 2:0  уже в сентябре!</vt:lpstr>
      <vt:lpstr>Динамика задолженности по кредитам в рублях  и иностранной валюте, предоставленным ЮЛ и ИП</vt:lpstr>
      <vt:lpstr>Задолженность по кредитам в рублях и  иностранной валюте, предоставленным ЮЛ и ИП,  по разделам ОКВЭД 2, на 01.06.2022, млрд рублей</vt:lpstr>
      <vt:lpstr>Анализ цен продажи дебиторской  задолженности должника по результатам состоявшихся</vt:lpstr>
      <vt:lpstr>Опыт АВЕРТА ГРУПП  с 2021-2022 гг.</vt:lpstr>
      <vt:lpstr>Наиболее импортозависимые отрасли</vt:lpstr>
      <vt:lpstr>Причины образования ПА</vt:lpstr>
      <vt:lpstr>Мульти-эксперт</vt:lpstr>
      <vt:lpstr>Когда проводится экспертиза ПА?</vt:lpstr>
      <vt:lpstr>Стадия превентивных мер</vt:lpstr>
      <vt:lpstr>Стадия финансовых трудностей</vt:lpstr>
      <vt:lpstr>На стадии банкротства</vt:lpstr>
      <vt:lpstr>Проблемный финансовый долг — с чего начать?</vt:lpstr>
      <vt:lpstr>Сценарии для разрешения проблемного долга</vt:lpstr>
      <vt:lpstr>Оценка прав требований компании-девелопера</vt:lpstr>
      <vt:lpstr>Оценка прав требования агрокомплекса</vt:lpstr>
      <vt:lpstr>Оценка прав требования  производственная компания</vt:lpstr>
      <vt:lpstr>Оценка нефтедобывающей компании</vt:lpstr>
      <vt:lpstr>BEST USE — основные этапы исследования</vt:lpstr>
      <vt:lpstr>BEST USE — примеры выполненных задач</vt:lpstr>
      <vt:lpstr>Пример BEST USE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FinLEGAL — 2022</dc:title>
  <cp:lastModifiedBy>Admin</cp:lastModifiedBy>
  <cp:revision>1</cp:revision>
  <dcterms:created xsi:type="dcterms:W3CDTF">2022-08-04T05:32:11Z</dcterms:created>
  <dcterms:modified xsi:type="dcterms:W3CDTF">2022-08-04T05:37:08Z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2022-08-03T00:00:00Z</vt:filetime>
  </property>
  <property fmtid="{D5CDD505-2E9C-101B-9397-08002B2CF9AE}" pid="3" name="LastSaved">
    <vt:filetime>2022-08-04T00:00:00Z</vt:filetime>
  </property>
</Properties>
</file>