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114"/>
      </p:cViewPr>
      <p:guideLst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35440" y="6228588"/>
            <a:ext cx="2446528" cy="295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7712" y="259842"/>
            <a:ext cx="1041657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D286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D286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1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8004047" y="449581"/>
            <a:ext cx="3377184" cy="414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6D286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8480" y="304546"/>
            <a:ext cx="1089504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6D286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0675" y="1272667"/>
            <a:ext cx="10890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chkin.ru/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alexandra.ulezko@kachkin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623" y="4161283"/>
            <a:ext cx="5429250" cy="18307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pc="-175" dirty="0">
                <a:solidFill>
                  <a:srgbClr val="FFFFFF"/>
                </a:solidFill>
              </a:rPr>
              <a:t>Привлечение </a:t>
            </a:r>
            <a:r>
              <a:rPr spc="-220" dirty="0">
                <a:solidFill>
                  <a:srgbClr val="FFFFFF"/>
                </a:solidFill>
              </a:rPr>
              <a:t>к </a:t>
            </a:r>
            <a:r>
              <a:rPr spc="-160" dirty="0">
                <a:solidFill>
                  <a:srgbClr val="FFFFFF"/>
                </a:solidFill>
              </a:rPr>
              <a:t>субсидиарной  </a:t>
            </a:r>
            <a:r>
              <a:rPr spc="-185" dirty="0">
                <a:solidFill>
                  <a:srgbClr val="FFFFFF"/>
                </a:solidFill>
              </a:rPr>
              <a:t>ответственности  </a:t>
            </a:r>
            <a:r>
              <a:rPr spc="-175" dirty="0">
                <a:solidFill>
                  <a:srgbClr val="FFFFFF"/>
                </a:solidFill>
              </a:rPr>
              <a:t>контролирующих </a:t>
            </a:r>
            <a:r>
              <a:rPr spc="-170" dirty="0">
                <a:solidFill>
                  <a:srgbClr val="FFFFFF"/>
                </a:solidFill>
              </a:rPr>
              <a:t>должника</a:t>
            </a:r>
            <a:r>
              <a:rPr spc="-484" dirty="0">
                <a:solidFill>
                  <a:srgbClr val="FFFFFF"/>
                </a:solidFill>
              </a:rPr>
              <a:t> </a:t>
            </a:r>
            <a:r>
              <a:rPr spc="-150" dirty="0">
                <a:solidFill>
                  <a:srgbClr val="FFFFFF"/>
                </a:solidFill>
              </a:rPr>
              <a:t>лиц  </a:t>
            </a:r>
            <a:r>
              <a:rPr spc="-170" dirty="0">
                <a:solidFill>
                  <a:srgbClr val="FFFFFF"/>
                </a:solidFill>
              </a:rPr>
              <a:t>после </a:t>
            </a:r>
            <a:r>
              <a:rPr spc="-160" dirty="0">
                <a:solidFill>
                  <a:srgbClr val="FFFFFF"/>
                </a:solidFill>
              </a:rPr>
              <a:t>окончания</a:t>
            </a:r>
            <a:r>
              <a:rPr spc="-490" dirty="0">
                <a:solidFill>
                  <a:srgbClr val="FFFFFF"/>
                </a:solidFill>
              </a:rPr>
              <a:t> </a:t>
            </a:r>
            <a:r>
              <a:rPr spc="-150" dirty="0">
                <a:solidFill>
                  <a:srgbClr val="FFFFFF"/>
                </a:solidFill>
              </a:rPr>
              <a:t>моратория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84107" y="6228588"/>
            <a:ext cx="1836420" cy="295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5803" y="283210"/>
            <a:ext cx="22510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/>
              <a:t>О</a:t>
            </a:r>
            <a:r>
              <a:rPr spc="-250" dirty="0"/>
              <a:t>с</a:t>
            </a:r>
            <a:r>
              <a:rPr spc="-75" dirty="0"/>
              <a:t>о</a:t>
            </a:r>
            <a:r>
              <a:rPr spc="-85" dirty="0"/>
              <a:t>б</a:t>
            </a:r>
            <a:r>
              <a:rPr spc="-204" dirty="0"/>
              <a:t>е</a:t>
            </a:r>
            <a:r>
              <a:rPr spc="-120" dirty="0"/>
              <a:t>нн</a:t>
            </a:r>
            <a:r>
              <a:rPr spc="-90" dirty="0"/>
              <a:t>о</a:t>
            </a:r>
            <a:r>
              <a:rPr spc="-250" dirty="0"/>
              <a:t>с</a:t>
            </a:r>
            <a:r>
              <a:rPr spc="-245" dirty="0"/>
              <a:t>т</a:t>
            </a:r>
            <a:r>
              <a:rPr spc="-130" dirty="0"/>
              <a:t>и</a:t>
            </a:r>
          </a:p>
        </p:txBody>
      </p:sp>
      <p:sp>
        <p:nvSpPr>
          <p:cNvPr id="4" name="object 4"/>
          <p:cNvSpPr/>
          <p:nvPr/>
        </p:nvSpPr>
        <p:spPr>
          <a:xfrm>
            <a:off x="1929345" y="1390522"/>
            <a:ext cx="178308" cy="178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29345" y="5200523"/>
            <a:ext cx="178308" cy="178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45031" y="1298829"/>
            <a:ext cx="8057515" cy="5291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025">
              <a:spcBef>
                <a:spcPts val="105"/>
              </a:spcBef>
            </a:pP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Приостановлены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обязанности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КДЛ</a:t>
            </a:r>
            <a:r>
              <a:rPr sz="2000" spc="-17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A3838"/>
                </a:solidFill>
                <a:latin typeface="Trebuchet MS"/>
                <a:cs typeface="Trebuchet MS"/>
              </a:rPr>
              <a:t>по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A3838"/>
                </a:solidFill>
                <a:latin typeface="Trebuchet MS"/>
                <a:cs typeface="Trebuchet MS"/>
              </a:rPr>
              <a:t>инициированию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банкротства</a:t>
            </a:r>
            <a:r>
              <a:rPr sz="2000" spc="-204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A3838"/>
                </a:solidFill>
                <a:latin typeface="Trebuchet MS"/>
                <a:cs typeface="Trebuchet MS"/>
              </a:rPr>
              <a:t>(ст.</a:t>
            </a:r>
            <a:endParaRPr sz="2000">
              <a:latin typeface="Trebuchet MS"/>
              <a:cs typeface="Trebuchet MS"/>
            </a:endParaRPr>
          </a:p>
          <a:p>
            <a:pPr marL="327025"/>
            <a:r>
              <a:rPr sz="2000" spc="-35" dirty="0">
                <a:solidFill>
                  <a:srgbClr val="3A3838"/>
                </a:solidFill>
                <a:latin typeface="Trebuchet MS"/>
                <a:cs typeface="Trebuchet MS"/>
              </a:rPr>
              <a:t>9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Закона </a:t>
            </a:r>
            <a:r>
              <a:rPr sz="2000" spc="-30" dirty="0">
                <a:solidFill>
                  <a:srgbClr val="3A3838"/>
                </a:solidFill>
                <a:latin typeface="Trebuchet MS"/>
                <a:cs typeface="Trebuchet MS"/>
              </a:rPr>
              <a:t>о</a:t>
            </a:r>
            <a:r>
              <a:rPr sz="2000" spc="-3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банкротстве):</a:t>
            </a:r>
            <a:endParaRPr sz="2000">
              <a:latin typeface="Trebuchet MS"/>
              <a:cs typeface="Trebuchet MS"/>
            </a:endParaRPr>
          </a:p>
          <a:p>
            <a:pPr marL="804545" marR="245110" indent="-363220">
              <a:spcBef>
                <a:spcPts val="1200"/>
              </a:spcBef>
              <a:buClr>
                <a:srgbClr val="6783BC"/>
              </a:buClr>
              <a:buFont typeface="Wingdings"/>
              <a:buChar char=""/>
              <a:tabLst>
                <a:tab pos="803910" algn="l"/>
                <a:tab pos="805180" algn="l"/>
              </a:tabLst>
            </a:pP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с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06.04.2020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A3838"/>
                </a:solidFill>
                <a:latin typeface="Trebuchet MS"/>
                <a:cs typeface="Trebuchet MS"/>
              </a:rPr>
              <a:t>по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06.10.2020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A3838"/>
                </a:solidFill>
                <a:latin typeface="Trebuchet MS"/>
                <a:cs typeface="Trebuchet MS"/>
              </a:rPr>
              <a:t>(в</a:t>
            </a:r>
            <a:r>
              <a:rPr sz="2000" spc="-1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отношении</a:t>
            </a:r>
            <a:r>
              <a:rPr sz="2000" spc="-16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A3838"/>
                </a:solidFill>
                <a:latin typeface="Trebuchet MS"/>
                <a:cs typeface="Trebuchet MS"/>
              </a:rPr>
              <a:t>лиц,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наиболее 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пострадавших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 </a:t>
            </a:r>
            <a:r>
              <a:rPr sz="2000" spc="-105" dirty="0">
                <a:solidFill>
                  <a:srgbClr val="3A3838"/>
                </a:solidFill>
                <a:latin typeface="Trebuchet MS"/>
                <a:cs typeface="Trebuchet MS"/>
              </a:rPr>
              <a:t>результате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распространения</a:t>
            </a:r>
            <a:r>
              <a:rPr sz="2000" spc="-42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COVID-19,</a:t>
            </a:r>
            <a:endParaRPr sz="2000">
              <a:latin typeface="Trebuchet MS"/>
              <a:cs typeface="Trebuchet MS"/>
            </a:endParaRPr>
          </a:p>
          <a:p>
            <a:pPr marL="804545"/>
            <a:r>
              <a:rPr sz="2000" spc="-130" dirty="0">
                <a:solidFill>
                  <a:srgbClr val="3A3838"/>
                </a:solidFill>
                <a:latin typeface="Trebuchet MS"/>
                <a:cs typeface="Trebuchet MS"/>
              </a:rPr>
              <a:t>стратегических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и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системообразующих</a:t>
            </a:r>
            <a:r>
              <a:rPr sz="2000" spc="-32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предприятий)</a:t>
            </a:r>
            <a:endParaRPr sz="2000">
              <a:latin typeface="Trebuchet MS"/>
              <a:cs typeface="Trebuchet MS"/>
            </a:endParaRPr>
          </a:p>
          <a:p>
            <a:pPr marL="804545" indent="-363855">
              <a:spcBef>
                <a:spcPts val="1200"/>
              </a:spcBef>
              <a:buClr>
                <a:srgbClr val="6783BC"/>
              </a:buClr>
              <a:buFont typeface="Wingdings"/>
              <a:buChar char=""/>
              <a:tabLst>
                <a:tab pos="803910" algn="l"/>
                <a:tab pos="805180" algn="l"/>
              </a:tabLst>
            </a:pP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с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07.10.2020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A3838"/>
                </a:solidFill>
                <a:latin typeface="Trebuchet MS"/>
                <a:cs typeface="Trebuchet MS"/>
              </a:rPr>
              <a:t>по</a:t>
            </a:r>
            <a:r>
              <a:rPr sz="2000" spc="-16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07.01.2021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A3838"/>
                </a:solidFill>
                <a:latin typeface="Trebuchet MS"/>
                <a:cs typeface="Trebuchet MS"/>
              </a:rPr>
              <a:t>(в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отношении</a:t>
            </a:r>
            <a:r>
              <a:rPr sz="2000" spc="-17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A3838"/>
                </a:solidFill>
                <a:latin typeface="Trebuchet MS"/>
                <a:cs typeface="Trebuchet MS"/>
              </a:rPr>
              <a:t>лиц,</a:t>
            </a:r>
            <a:endParaRPr sz="2000">
              <a:latin typeface="Trebuchet MS"/>
              <a:cs typeface="Trebuchet MS"/>
            </a:endParaRPr>
          </a:p>
          <a:p>
            <a:pPr marL="804545">
              <a:spcBef>
                <a:spcPts val="5"/>
              </a:spcBef>
            </a:pP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наиболее</a:t>
            </a:r>
            <a:r>
              <a:rPr sz="2000" spc="-46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пострадавших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 </a:t>
            </a:r>
            <a:r>
              <a:rPr sz="2000" spc="-105" dirty="0">
                <a:solidFill>
                  <a:srgbClr val="3A3838"/>
                </a:solidFill>
                <a:latin typeface="Trebuchet MS"/>
                <a:cs typeface="Trebuchet MS"/>
              </a:rPr>
              <a:t>результате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распространения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COVID-19)</a:t>
            </a:r>
            <a:endParaRPr sz="2000">
              <a:latin typeface="Trebuchet MS"/>
              <a:cs typeface="Trebuchet MS"/>
            </a:endParaRPr>
          </a:p>
          <a:p>
            <a:pPr marL="804545" marR="96520" indent="-363220">
              <a:spcBef>
                <a:spcPts val="1200"/>
              </a:spcBef>
              <a:buClr>
                <a:srgbClr val="6783BC"/>
              </a:buClr>
              <a:buFont typeface="Wingdings"/>
              <a:buChar char=""/>
              <a:tabLst>
                <a:tab pos="803910" algn="l"/>
                <a:tab pos="805180" algn="l"/>
              </a:tabLst>
            </a:pP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с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01.04.2022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A3838"/>
                </a:solidFill>
                <a:latin typeface="Trebuchet MS"/>
                <a:cs typeface="Trebuchet MS"/>
              </a:rPr>
              <a:t>по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01.10.2022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A3838"/>
                </a:solidFill>
                <a:latin typeface="Trebuchet MS"/>
                <a:cs typeface="Trebuchet MS"/>
              </a:rPr>
              <a:t>(в</a:t>
            </a:r>
            <a:r>
              <a:rPr sz="2000" spc="-1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отношении</a:t>
            </a:r>
            <a:r>
              <a:rPr sz="2000" spc="-17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3A3838"/>
                </a:solidFill>
                <a:latin typeface="Trebuchet MS"/>
                <a:cs typeface="Trebuchet MS"/>
              </a:rPr>
              <a:t>всех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3A3838"/>
                </a:solidFill>
                <a:latin typeface="Trebuchet MS"/>
                <a:cs typeface="Trebuchet MS"/>
              </a:rPr>
              <a:t>лиц,</a:t>
            </a:r>
            <a:r>
              <a:rPr sz="2000" spc="-17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кроме  проблемных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застройщиков</a:t>
            </a:r>
            <a:r>
              <a:rPr sz="2000" spc="-204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и</a:t>
            </a:r>
            <a:r>
              <a:rPr sz="2000" spc="-15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3A3838"/>
                </a:solidFill>
                <a:latin typeface="Trebuchet MS"/>
                <a:cs typeface="Trebuchet MS"/>
              </a:rPr>
              <a:t>отказавшихся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от</a:t>
            </a:r>
            <a:r>
              <a:rPr sz="2000" spc="-15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моратория)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>
              <a:latin typeface="Trebuchet MS"/>
              <a:cs typeface="Trebuchet MS"/>
            </a:endParaRPr>
          </a:p>
          <a:p>
            <a:pPr>
              <a:spcBef>
                <a:spcPts val="40"/>
              </a:spcBef>
            </a:pPr>
            <a:endParaRPr sz="2100">
              <a:latin typeface="Trebuchet MS"/>
              <a:cs typeface="Trebuchet MS"/>
            </a:endParaRPr>
          </a:p>
          <a:p>
            <a:pPr marL="327025"/>
            <a:r>
              <a:rPr sz="2000" spc="-65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5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объем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ответственности</a:t>
            </a:r>
            <a:r>
              <a:rPr sz="2000" spc="-19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за</a:t>
            </a:r>
            <a:r>
              <a:rPr sz="2000" spc="-17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неподачу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заявления</a:t>
            </a:r>
            <a:r>
              <a:rPr sz="2000" spc="-19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A3838"/>
                </a:solidFill>
                <a:latin typeface="Trebuchet MS"/>
                <a:cs typeface="Trebuchet MS"/>
              </a:rPr>
              <a:t>о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банкротстве</a:t>
            </a:r>
            <a:r>
              <a:rPr sz="2000" spc="-19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65" dirty="0">
                <a:solidFill>
                  <a:srgbClr val="3A3838"/>
                </a:solidFill>
                <a:latin typeface="Trebuchet MS"/>
                <a:cs typeface="Trebuchet MS"/>
              </a:rPr>
              <a:t>(ст.</a:t>
            </a:r>
            <a:endParaRPr sz="2000">
              <a:latin typeface="Trebuchet MS"/>
              <a:cs typeface="Trebuchet MS"/>
            </a:endParaRPr>
          </a:p>
          <a:p>
            <a:pPr marL="327025" marR="5080"/>
            <a:r>
              <a:rPr sz="2000" spc="-75" dirty="0">
                <a:solidFill>
                  <a:srgbClr val="3A3838"/>
                </a:solidFill>
                <a:latin typeface="Trebuchet MS"/>
                <a:cs typeface="Trebuchet MS"/>
              </a:rPr>
              <a:t>61.12</a:t>
            </a:r>
            <a:r>
              <a:rPr sz="2000" spc="-17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Закона</a:t>
            </a:r>
            <a:r>
              <a:rPr sz="2000" spc="-17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A3838"/>
                </a:solidFill>
                <a:latin typeface="Trebuchet MS"/>
                <a:cs typeface="Trebuchet MS"/>
              </a:rPr>
              <a:t>о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банкротстве)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не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A3838"/>
                </a:solidFill>
                <a:latin typeface="Trebuchet MS"/>
                <a:cs typeface="Trebuchet MS"/>
              </a:rPr>
              <a:t>включаются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3A3838"/>
                </a:solidFill>
                <a:latin typeface="Trebuchet MS"/>
                <a:cs typeface="Trebuchet MS"/>
              </a:rPr>
              <a:t>обязательства,</a:t>
            </a:r>
            <a:r>
              <a:rPr sz="2000"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возникшие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  </a:t>
            </a:r>
            <a:r>
              <a:rPr sz="2000" spc="-70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9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моратория</a:t>
            </a:r>
            <a:endParaRPr sz="2000">
              <a:latin typeface="Trebuchet MS"/>
              <a:cs typeface="Trebuchet MS"/>
            </a:endParaRPr>
          </a:p>
          <a:p>
            <a:pPr>
              <a:spcBef>
                <a:spcPts val="30"/>
              </a:spcBef>
            </a:pPr>
            <a:endParaRPr>
              <a:latin typeface="Trebuchet MS"/>
              <a:cs typeface="Trebuchet MS"/>
            </a:endParaRPr>
          </a:p>
          <a:p>
            <a:pPr marL="12700">
              <a:spcBef>
                <a:spcPts val="5"/>
              </a:spcBef>
            </a:pPr>
            <a:r>
              <a:rPr sz="1400" dirty="0">
                <a:solidFill>
                  <a:srgbClr val="CD5627"/>
                </a:solidFill>
                <a:latin typeface="Carlito"/>
                <a:cs typeface="Carlito"/>
              </a:rPr>
              <a:t>2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47672" y="1057656"/>
            <a:ext cx="2662428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9784" y="259842"/>
            <a:ext cx="24625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220" dirty="0">
                <a:solidFill>
                  <a:srgbClr val="6D2866"/>
                </a:solidFill>
                <a:latin typeface="Trebuchet MS"/>
                <a:cs typeface="Trebuchet MS"/>
              </a:rPr>
              <a:t>Как</a:t>
            </a:r>
            <a:r>
              <a:rPr sz="3200" spc="-370" dirty="0">
                <a:solidFill>
                  <a:srgbClr val="6D2866"/>
                </a:solidFill>
                <a:latin typeface="Trebuchet MS"/>
                <a:cs typeface="Trebuchet MS"/>
              </a:rPr>
              <a:t> </a:t>
            </a:r>
            <a:r>
              <a:rPr sz="3200" spc="-130" dirty="0">
                <a:solidFill>
                  <a:srgbClr val="6D2866"/>
                </a:solidFill>
                <a:latin typeface="Trebuchet MS"/>
                <a:cs typeface="Trebuchet MS"/>
              </a:rPr>
              <a:t>привлечь?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9785" y="6211620"/>
            <a:ext cx="1162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25" dirty="0">
                <a:solidFill>
                  <a:srgbClr val="CD5627"/>
                </a:solidFill>
                <a:latin typeface="Trebuchet MS"/>
                <a:cs typeface="Trebuchet MS"/>
              </a:rPr>
              <a:t>3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2684" y="1557020"/>
            <a:ext cx="74625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Обосновать</a:t>
            </a:r>
            <a:r>
              <a:rPr sz="2000" spc="-17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возникновение</a:t>
            </a:r>
            <a:r>
              <a:rPr sz="2000" spc="-17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3A3838"/>
                </a:solidFill>
                <a:latin typeface="Trebuchet MS"/>
                <a:cs typeface="Trebuchet MS"/>
              </a:rPr>
              <a:t>обстоятельств,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указанных</a:t>
            </a:r>
            <a:r>
              <a:rPr sz="2000" spc="-14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3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80" dirty="0">
                <a:solidFill>
                  <a:srgbClr val="3A3838"/>
                </a:solidFill>
                <a:latin typeface="Trebuchet MS"/>
                <a:cs typeface="Trebuchet MS"/>
              </a:rPr>
              <a:t>ст.</a:t>
            </a:r>
            <a:r>
              <a:rPr sz="2000" spc="-15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3A3838"/>
                </a:solidFill>
                <a:latin typeface="Trebuchet MS"/>
                <a:cs typeface="Trebuchet MS"/>
              </a:rPr>
              <a:t>9</a:t>
            </a:r>
            <a:r>
              <a:rPr sz="2000" spc="-13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Закона</a:t>
            </a:r>
            <a:r>
              <a:rPr sz="2000" spc="-16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3A3838"/>
                </a:solidFill>
                <a:latin typeface="Trebuchet MS"/>
                <a:cs typeface="Trebuchet MS"/>
              </a:rPr>
              <a:t>о  </a:t>
            </a:r>
            <a:r>
              <a:rPr sz="2000" spc="-110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банкротстве,</a:t>
            </a:r>
            <a:r>
              <a:rPr sz="2000" spc="-20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3A3838"/>
                </a:solidFill>
                <a:latin typeface="Trebuchet MS"/>
                <a:cs typeface="Trebuchet MS"/>
              </a:rPr>
              <a:t>не</a:t>
            </a:r>
            <a:r>
              <a:rPr sz="2000" spc="-15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в</a:t>
            </a:r>
            <a:r>
              <a:rPr sz="2000" spc="-15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3A3838"/>
                </a:solidFill>
                <a:latin typeface="Trebuchet MS"/>
                <a:cs typeface="Trebuchet MS"/>
              </a:rPr>
              <a:t>период</a:t>
            </a:r>
            <a:r>
              <a:rPr sz="2000" spc="-19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3A3838"/>
                </a:solidFill>
                <a:latin typeface="Trebuchet MS"/>
                <a:cs typeface="Trebuchet MS"/>
              </a:rPr>
              <a:t>действия</a:t>
            </a:r>
            <a:r>
              <a:rPr sz="2000" spc="-18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3A3838"/>
                </a:solidFill>
                <a:latin typeface="Trebuchet MS"/>
                <a:cs typeface="Trebuchet MS"/>
              </a:rPr>
              <a:t>моратория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2294" y="1648714"/>
            <a:ext cx="178308" cy="17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40835" y="2665476"/>
            <a:ext cx="5276088" cy="3160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0740" y="923545"/>
            <a:ext cx="2662428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2481" y="304547"/>
            <a:ext cx="1089504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>
              <a:spcBef>
                <a:spcPts val="100"/>
              </a:spcBef>
            </a:pPr>
            <a:r>
              <a:rPr spc="-155" dirty="0"/>
              <a:t>Основания </a:t>
            </a:r>
            <a:r>
              <a:rPr spc="-185" dirty="0"/>
              <a:t>для </a:t>
            </a:r>
            <a:r>
              <a:rPr spc="-180" dirty="0"/>
              <a:t>привлечения </a:t>
            </a:r>
            <a:r>
              <a:rPr spc="-220" dirty="0"/>
              <a:t>к</a:t>
            </a:r>
            <a:r>
              <a:rPr spc="-750" dirty="0"/>
              <a:t> </a:t>
            </a:r>
            <a:r>
              <a:rPr spc="-185" dirty="0"/>
              <a:t>ответственности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24507" y="1272667"/>
          <a:ext cx="8162925" cy="4689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9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49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80670" marR="86995" indent="-1847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latin typeface="Trebuchet MS"/>
                          <a:cs typeface="Trebuchet MS"/>
                        </a:rPr>
                        <a:t>Неплатежеспособно  </a:t>
                      </a:r>
                      <a:r>
                        <a:rPr sz="1600" spc="-105" dirty="0">
                          <a:latin typeface="Trebuchet MS"/>
                          <a:cs typeface="Trebuchet MS"/>
                        </a:rPr>
                        <a:t>сть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(абз. </a:t>
                      </a:r>
                      <a:r>
                        <a:rPr sz="1600" spc="-35" dirty="0">
                          <a:latin typeface="Trebuchet MS"/>
                          <a:cs typeface="Trebuchet MS"/>
                        </a:rPr>
                        <a:t>37 </a:t>
                      </a:r>
                      <a:r>
                        <a:rPr sz="1600" spc="-145" dirty="0">
                          <a:latin typeface="Trebuchet MS"/>
                          <a:cs typeface="Trebuchet MS"/>
                        </a:rPr>
                        <a:t>ст.</a:t>
                      </a:r>
                      <a:r>
                        <a:rPr sz="1600" spc="-3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35" dirty="0">
                          <a:latin typeface="Trebuchet MS"/>
                          <a:cs typeface="Trebuchet MS"/>
                        </a:rPr>
                        <a:t>2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marL="402590" marR="393700" indent="184150">
                        <a:lnSpc>
                          <a:spcPct val="100000"/>
                        </a:lnSpc>
                      </a:pPr>
                      <a:r>
                        <a:rPr sz="1600" spc="-75" dirty="0">
                          <a:latin typeface="Trebuchet MS"/>
                          <a:cs typeface="Trebuchet MS"/>
                        </a:rPr>
                        <a:t>Закона </a:t>
                      </a:r>
                      <a:r>
                        <a:rPr sz="1600" spc="-30" dirty="0">
                          <a:latin typeface="Trebuchet MS"/>
                          <a:cs typeface="Trebuchet MS"/>
                        </a:rPr>
                        <a:t>о  </a:t>
                      </a:r>
                      <a:r>
                        <a:rPr sz="1600" spc="-5" dirty="0">
                          <a:latin typeface="Trebuchet MS"/>
                          <a:cs typeface="Trebuchet MS"/>
                        </a:rPr>
                        <a:t>б</a:t>
                      </a:r>
                      <a:r>
                        <a:rPr sz="1600" dirty="0">
                          <a:latin typeface="Trebuchet MS"/>
                          <a:cs typeface="Trebuchet MS"/>
                        </a:rPr>
                        <a:t>ан</a:t>
                      </a:r>
                      <a:r>
                        <a:rPr sz="1600" spc="-10" dirty="0">
                          <a:latin typeface="Trebuchet MS"/>
                          <a:cs typeface="Trebuchet MS"/>
                        </a:rPr>
                        <a:t>к</a:t>
                      </a:r>
                      <a:r>
                        <a:rPr sz="1600" dirty="0"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spc="-5" dirty="0">
                          <a:latin typeface="Trebuchet MS"/>
                          <a:cs typeface="Trebuchet MS"/>
                        </a:rPr>
                        <a:t>отств</a:t>
                      </a:r>
                      <a:r>
                        <a:rPr sz="1600" spc="5" dirty="0"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600" dirty="0">
                          <a:latin typeface="Trebuchet MS"/>
                          <a:cs typeface="Trebuchet MS"/>
                        </a:rPr>
                        <a:t>)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49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96850" marR="188595" algn="ctr">
                        <a:lnSpc>
                          <a:spcPct val="100000"/>
                        </a:lnSpc>
                      </a:pPr>
                      <a:r>
                        <a:rPr sz="1600" spc="-90" dirty="0">
                          <a:latin typeface="Trebuchet MS"/>
                          <a:cs typeface="Trebuchet MS"/>
                        </a:rPr>
                        <a:t>Объективное</a:t>
                      </a:r>
                      <a:r>
                        <a:rPr sz="1600" spc="-2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банкротство  </a:t>
                      </a:r>
                      <a:r>
                        <a:rPr sz="1600" spc="-114" dirty="0">
                          <a:latin typeface="Trebuchet MS"/>
                          <a:cs typeface="Trebuchet MS"/>
                        </a:rPr>
                        <a:t>(П. </a:t>
                      </a:r>
                      <a:r>
                        <a:rPr sz="1600" spc="-35" dirty="0">
                          <a:latin typeface="Trebuchet MS"/>
                          <a:cs typeface="Trebuchet MS"/>
                        </a:rPr>
                        <a:t>9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Постановления  </a:t>
                      </a:r>
                      <a:r>
                        <a:rPr sz="1600" spc="-70" dirty="0">
                          <a:latin typeface="Trebuchet MS"/>
                          <a:cs typeface="Trebuchet MS"/>
                        </a:rPr>
                        <a:t>Пленума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ВС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РФ </a:t>
                      </a:r>
                      <a:r>
                        <a:rPr sz="1600" spc="150" dirty="0">
                          <a:latin typeface="Trebuchet MS"/>
                          <a:cs typeface="Trebuchet MS"/>
                        </a:rPr>
                        <a:t>№</a:t>
                      </a:r>
                      <a:r>
                        <a:rPr sz="1600" spc="-2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latin typeface="Trebuchet MS"/>
                          <a:cs typeface="Trebuchet MS"/>
                        </a:rPr>
                        <a:t>53)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49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06680" marR="971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latin typeface="Trebuchet MS"/>
                          <a:cs typeface="Trebuchet MS"/>
                        </a:rPr>
                        <a:t>Недостаточность</a:t>
                      </a:r>
                      <a:r>
                        <a:rPr sz="1600" spc="-2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имущества  (абз. </a:t>
                      </a:r>
                      <a:r>
                        <a:rPr sz="1600" spc="-35" dirty="0">
                          <a:latin typeface="Trebuchet MS"/>
                          <a:cs typeface="Trebuchet MS"/>
                        </a:rPr>
                        <a:t>36 </a:t>
                      </a:r>
                      <a:r>
                        <a:rPr sz="1600" spc="-145" dirty="0">
                          <a:latin typeface="Trebuchet MS"/>
                          <a:cs typeface="Trebuchet MS"/>
                        </a:rPr>
                        <a:t>ст. </a:t>
                      </a:r>
                      <a:r>
                        <a:rPr sz="1600" spc="-35" dirty="0">
                          <a:latin typeface="Trebuchet MS"/>
                          <a:cs typeface="Trebuchet MS"/>
                        </a:rPr>
                        <a:t>2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Закона</a:t>
                      </a:r>
                      <a:r>
                        <a:rPr sz="1600" spc="-3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30" dirty="0">
                          <a:latin typeface="Trebuchet MS"/>
                          <a:cs typeface="Trebuchet MS"/>
                        </a:rPr>
                        <a:t>о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Trebuchet MS"/>
                          <a:cs typeface="Trebuchet MS"/>
                        </a:rPr>
                        <a:t>банкротстве)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F49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spc="-75" dirty="0">
                          <a:latin typeface="Trebuchet MS"/>
                          <a:cs typeface="Trebuchet MS"/>
                        </a:rPr>
                        <a:t>Событие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spc="-80" dirty="0">
                          <a:latin typeface="Trebuchet MS"/>
                          <a:cs typeface="Trebuchet MS"/>
                        </a:rPr>
                        <a:t>Прекращение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marL="191770" marR="185420" algn="ctr">
                        <a:lnSpc>
                          <a:spcPct val="100000"/>
                        </a:lnSpc>
                      </a:pPr>
                      <a:r>
                        <a:rPr sz="1600" spc="-80" dirty="0">
                          <a:latin typeface="Trebuchet MS"/>
                          <a:cs typeface="Trebuchet MS"/>
                        </a:rPr>
                        <a:t>исполнения</a:t>
                      </a:r>
                      <a:r>
                        <a:rPr sz="1600" spc="-1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100" dirty="0">
                          <a:latin typeface="Trebuchet MS"/>
                          <a:cs typeface="Trebuchet MS"/>
                        </a:rPr>
                        <a:t>части 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денежных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обязательств </a:t>
                      </a:r>
                      <a:r>
                        <a:rPr sz="1600" spc="-80" dirty="0">
                          <a:latin typeface="Trebuchet MS"/>
                          <a:cs typeface="Trebuchet MS"/>
                        </a:rPr>
                        <a:t>или 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обязанностей </a:t>
                      </a:r>
                      <a:r>
                        <a:rPr sz="1600" spc="-50" dirty="0">
                          <a:latin typeface="Trebuchet MS"/>
                          <a:cs typeface="Trebuchet MS"/>
                        </a:rPr>
                        <a:t>по 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уплате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обязательных 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платежей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7165" marR="171450" indent="381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600" spc="-75" dirty="0">
                          <a:latin typeface="Trebuchet MS"/>
                          <a:cs typeface="Trebuchet MS"/>
                        </a:rPr>
                        <a:t>Неспособность в </a:t>
                      </a:r>
                      <a:r>
                        <a:rPr sz="1600" spc="-60" dirty="0">
                          <a:latin typeface="Trebuchet MS"/>
                          <a:cs typeface="Trebuchet MS"/>
                        </a:rPr>
                        <a:t>полном 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объеме </a:t>
                      </a:r>
                      <a:r>
                        <a:rPr sz="1600" spc="-80" dirty="0">
                          <a:latin typeface="Trebuchet MS"/>
                          <a:cs typeface="Trebuchet MS"/>
                        </a:rPr>
                        <a:t>удовлетворить 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требования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кредиторов,</a:t>
                      </a:r>
                      <a:r>
                        <a:rPr sz="1600" spc="-1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в  </a:t>
                      </a:r>
                      <a:r>
                        <a:rPr sz="1600" spc="-65" dirty="0">
                          <a:latin typeface="Trebuchet MS"/>
                          <a:cs typeface="Trebuchet MS"/>
                        </a:rPr>
                        <a:t>том </a:t>
                      </a:r>
                      <a:r>
                        <a:rPr sz="1600" spc="-100" dirty="0">
                          <a:latin typeface="Trebuchet MS"/>
                          <a:cs typeface="Trebuchet MS"/>
                        </a:rPr>
                        <a:t>числе </a:t>
                      </a:r>
                      <a:r>
                        <a:rPr sz="1600" spc="-30" dirty="0">
                          <a:latin typeface="Trebuchet MS"/>
                          <a:cs typeface="Trebuchet MS"/>
                        </a:rPr>
                        <a:t>об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уплате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обязательных</a:t>
                      </a:r>
                      <a:r>
                        <a:rPr sz="1600" spc="-1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платежей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7155" marR="88900" algn="ctr">
                        <a:lnSpc>
                          <a:spcPct val="100000"/>
                        </a:lnSpc>
                      </a:pPr>
                      <a:r>
                        <a:rPr sz="1600" spc="-75" dirty="0">
                          <a:latin typeface="Trebuchet MS"/>
                          <a:cs typeface="Trebuchet MS"/>
                        </a:rPr>
                        <a:t>Превышение </a:t>
                      </a:r>
                      <a:r>
                        <a:rPr sz="1600" spc="-65" dirty="0">
                          <a:latin typeface="Trebuchet MS"/>
                          <a:cs typeface="Trebuchet MS"/>
                        </a:rPr>
                        <a:t>размера 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денежных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обязательств </a:t>
                      </a:r>
                      <a:r>
                        <a:rPr sz="1600" spc="-70" dirty="0">
                          <a:latin typeface="Trebuchet MS"/>
                          <a:cs typeface="Trebuchet MS"/>
                        </a:rPr>
                        <a:t>и 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обязанностей </a:t>
                      </a:r>
                      <a:r>
                        <a:rPr sz="1600" spc="-45" dirty="0">
                          <a:latin typeface="Trebuchet MS"/>
                          <a:cs typeface="Trebuchet MS"/>
                        </a:rPr>
                        <a:t>по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уплате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обязательных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платежей</a:t>
                      </a:r>
                      <a:r>
                        <a:rPr sz="1600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latin typeface="Trebuchet MS"/>
                          <a:cs typeface="Trebuchet MS"/>
                        </a:rPr>
                        <a:t>над  </a:t>
                      </a:r>
                      <a:r>
                        <a:rPr sz="1600" spc="-80" dirty="0">
                          <a:latin typeface="Trebuchet MS"/>
                          <a:cs typeface="Trebuchet MS"/>
                        </a:rPr>
                        <a:t>стоимостью</a:t>
                      </a:r>
                      <a:r>
                        <a:rPr sz="16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имущества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latin typeface="Trebuchet MS"/>
                          <a:cs typeface="Trebuchet MS"/>
                        </a:rPr>
                        <a:t>(активов)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227329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600" spc="-5" dirty="0">
                          <a:latin typeface="Trebuchet MS"/>
                          <a:cs typeface="Trebuchet MS"/>
                        </a:rPr>
                        <a:t>При</a:t>
                      </a:r>
                      <a:r>
                        <a:rPr sz="1600" spc="-10" dirty="0">
                          <a:latin typeface="Trebuchet MS"/>
                          <a:cs typeface="Trebuchet MS"/>
                        </a:rPr>
                        <a:t>чи</a:t>
                      </a:r>
                      <a:r>
                        <a:rPr sz="1600" spc="-20" dirty="0"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600" dirty="0">
                          <a:latin typeface="Trebuchet MS"/>
                          <a:cs typeface="Trebuchet MS"/>
                        </a:rPr>
                        <a:t>а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события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63195" marR="1568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85" dirty="0">
                          <a:latin typeface="Trebuchet MS"/>
                          <a:cs typeface="Trebuchet MS"/>
                        </a:rPr>
                        <a:t>Недостаточность 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денежных</a:t>
                      </a:r>
                      <a:r>
                        <a:rPr sz="1600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90" dirty="0">
                          <a:latin typeface="Trebuchet MS"/>
                          <a:cs typeface="Trebuchet MS"/>
                        </a:rPr>
                        <a:t>средств 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(презюмируется)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1135" marR="1816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75" dirty="0">
                          <a:latin typeface="Trebuchet MS"/>
                          <a:cs typeface="Trebuchet MS"/>
                        </a:rPr>
                        <a:t>Превышение</a:t>
                      </a:r>
                      <a:r>
                        <a:rPr sz="16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85" dirty="0">
                          <a:latin typeface="Trebuchet MS"/>
                          <a:cs typeface="Trebuchet MS"/>
                        </a:rPr>
                        <a:t>совокупного  </a:t>
                      </a:r>
                      <a:r>
                        <a:rPr sz="1600" spc="-75" dirty="0">
                          <a:latin typeface="Trebuchet MS"/>
                          <a:cs typeface="Trebuchet MS"/>
                        </a:rPr>
                        <a:t>размера </a:t>
                      </a:r>
                      <a:r>
                        <a:rPr sz="1600" spc="-95" dirty="0">
                          <a:latin typeface="Trebuchet MS"/>
                          <a:cs typeface="Trebuchet MS"/>
                        </a:rPr>
                        <a:t>обязательств</a:t>
                      </a:r>
                      <a:r>
                        <a:rPr sz="1600" spc="-3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60" dirty="0">
                          <a:latin typeface="Trebuchet MS"/>
                          <a:cs typeface="Trebuchet MS"/>
                        </a:rPr>
                        <a:t>над  </a:t>
                      </a:r>
                      <a:r>
                        <a:rPr sz="1600" spc="-80" dirty="0">
                          <a:latin typeface="Trebuchet MS"/>
                          <a:cs typeface="Trebuchet MS"/>
                        </a:rPr>
                        <a:t>стоимостью</a:t>
                      </a:r>
                      <a:r>
                        <a:rPr sz="16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-80" dirty="0">
                          <a:latin typeface="Trebuchet MS"/>
                          <a:cs typeface="Trebuchet MS"/>
                        </a:rPr>
                        <a:t>активов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-90" dirty="0">
                          <a:latin typeface="Trebuchet MS"/>
                          <a:cs typeface="Trebuchet MS"/>
                        </a:rPr>
                        <a:t>Нет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03501" y="6211620"/>
            <a:ext cx="1162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25" dirty="0">
                <a:solidFill>
                  <a:srgbClr val="CD5627"/>
                </a:solidFill>
                <a:latin typeface="Trebuchet MS"/>
                <a:cs typeface="Trebuchet MS"/>
              </a:rPr>
              <a:t>4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4455" y="1027175"/>
            <a:ext cx="2872740" cy="59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0580" y="6224015"/>
            <a:ext cx="1834896" cy="295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0627" y="312166"/>
            <a:ext cx="737933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80" dirty="0"/>
              <a:t>Имущественный </a:t>
            </a:r>
            <a:r>
              <a:rPr spc="-95" dirty="0"/>
              <a:t>кризис* </a:t>
            </a:r>
            <a:r>
              <a:rPr spc="-130" dirty="0"/>
              <a:t>и</a:t>
            </a:r>
            <a:r>
              <a:rPr spc="-740" dirty="0"/>
              <a:t> </a:t>
            </a:r>
            <a:r>
              <a:rPr spc="-185" dirty="0"/>
              <a:t>его </a:t>
            </a:r>
            <a:r>
              <a:rPr spc="-190" dirty="0"/>
              <a:t>последствия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68270" y="1208532"/>
            <a:ext cx="3274060" cy="1045844"/>
            <a:chOff x="844270" y="1208532"/>
            <a:chExt cx="3274060" cy="1045844"/>
          </a:xfrm>
        </p:grpSpPr>
        <p:sp>
          <p:nvSpPr>
            <p:cNvPr id="4" name="object 4"/>
            <p:cNvSpPr/>
            <p:nvPr/>
          </p:nvSpPr>
          <p:spPr>
            <a:xfrm>
              <a:off x="844270" y="1211400"/>
              <a:ext cx="3273602" cy="10426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8491" y="1208532"/>
              <a:ext cx="3190240" cy="967740"/>
            </a:xfrm>
            <a:custGeom>
              <a:avLst/>
              <a:gdLst/>
              <a:ahLst/>
              <a:cxnLst/>
              <a:rect l="l" t="t" r="r" b="b"/>
              <a:pathLst>
                <a:path w="3190240" h="967739">
                  <a:moveTo>
                    <a:pt x="3028442" y="0"/>
                  </a:moveTo>
                  <a:lnTo>
                    <a:pt x="161290" y="0"/>
                  </a:lnTo>
                  <a:lnTo>
                    <a:pt x="118412" y="5764"/>
                  </a:lnTo>
                  <a:lnTo>
                    <a:pt x="79883" y="22032"/>
                  </a:lnTo>
                  <a:lnTo>
                    <a:pt x="47240" y="47259"/>
                  </a:lnTo>
                  <a:lnTo>
                    <a:pt x="22020" y="79906"/>
                  </a:lnTo>
                  <a:lnTo>
                    <a:pt x="5761" y="118430"/>
                  </a:lnTo>
                  <a:lnTo>
                    <a:pt x="0" y="161289"/>
                  </a:lnTo>
                  <a:lnTo>
                    <a:pt x="0" y="806450"/>
                  </a:lnTo>
                  <a:lnTo>
                    <a:pt x="5761" y="849309"/>
                  </a:lnTo>
                  <a:lnTo>
                    <a:pt x="22020" y="887833"/>
                  </a:lnTo>
                  <a:lnTo>
                    <a:pt x="47240" y="920480"/>
                  </a:lnTo>
                  <a:lnTo>
                    <a:pt x="79883" y="945707"/>
                  </a:lnTo>
                  <a:lnTo>
                    <a:pt x="118412" y="961975"/>
                  </a:lnTo>
                  <a:lnTo>
                    <a:pt x="161290" y="967739"/>
                  </a:lnTo>
                  <a:lnTo>
                    <a:pt x="3028442" y="967739"/>
                  </a:lnTo>
                  <a:lnTo>
                    <a:pt x="3071301" y="961975"/>
                  </a:lnTo>
                  <a:lnTo>
                    <a:pt x="3109825" y="945707"/>
                  </a:lnTo>
                  <a:lnTo>
                    <a:pt x="3142472" y="920480"/>
                  </a:lnTo>
                  <a:lnTo>
                    <a:pt x="3167699" y="887833"/>
                  </a:lnTo>
                  <a:lnTo>
                    <a:pt x="3183967" y="849309"/>
                  </a:lnTo>
                  <a:lnTo>
                    <a:pt x="3189732" y="806450"/>
                  </a:lnTo>
                  <a:lnTo>
                    <a:pt x="3189732" y="161289"/>
                  </a:lnTo>
                  <a:lnTo>
                    <a:pt x="3183967" y="118430"/>
                  </a:lnTo>
                  <a:lnTo>
                    <a:pt x="3167699" y="79906"/>
                  </a:lnTo>
                  <a:lnTo>
                    <a:pt x="3142472" y="47259"/>
                  </a:lnTo>
                  <a:lnTo>
                    <a:pt x="3109825" y="22032"/>
                  </a:lnTo>
                  <a:lnTo>
                    <a:pt x="3071301" y="5764"/>
                  </a:lnTo>
                  <a:lnTo>
                    <a:pt x="3028442" y="0"/>
                  </a:lnTo>
                  <a:close/>
                </a:path>
              </a:pathLst>
            </a:custGeom>
            <a:solidFill>
              <a:srgbClr val="522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79319" y="1218691"/>
            <a:ext cx="2984500" cy="8077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635" algn="ctr">
              <a:lnSpc>
                <a:spcPct val="92500"/>
              </a:lnSpc>
              <a:spcBef>
                <a:spcPts val="260"/>
              </a:spcBef>
            </a:pPr>
            <a:r>
              <a:rPr spc="-75" dirty="0">
                <a:solidFill>
                  <a:srgbClr val="FFFFFF"/>
                </a:solidFill>
                <a:latin typeface="Trebuchet MS"/>
                <a:cs typeface="Trebuchet MS"/>
              </a:rPr>
              <a:t>Возникновение </a:t>
            </a:r>
            <a:r>
              <a:rPr spc="-80" dirty="0">
                <a:solidFill>
                  <a:srgbClr val="FFFFFF"/>
                </a:solidFill>
                <a:latin typeface="Trebuchet MS"/>
                <a:cs typeface="Trebuchet MS"/>
              </a:rPr>
              <a:t>обязанности  </a:t>
            </a:r>
            <a:r>
              <a:rPr spc="-90" dirty="0">
                <a:solidFill>
                  <a:srgbClr val="FFFFFF"/>
                </a:solidFill>
                <a:latin typeface="Trebuchet MS"/>
                <a:cs typeface="Trebuchet MS"/>
              </a:rPr>
              <a:t>обратиться </a:t>
            </a:r>
            <a:r>
              <a:rPr spc="-85" dirty="0">
                <a:solidFill>
                  <a:srgbClr val="FFFFFF"/>
                </a:solidFill>
                <a:latin typeface="Trebuchet MS"/>
                <a:cs typeface="Trebuchet MS"/>
              </a:rPr>
              <a:t>в </a:t>
            </a:r>
            <a:r>
              <a:rPr spc="-100" dirty="0">
                <a:solidFill>
                  <a:srgbClr val="FFFFFF"/>
                </a:solidFill>
                <a:latin typeface="Trebuchet MS"/>
                <a:cs typeface="Trebuchet MS"/>
              </a:rPr>
              <a:t>суд </a:t>
            </a:r>
            <a:r>
              <a:rPr spc="-130" dirty="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spc="-3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pc="-85" dirty="0">
                <a:solidFill>
                  <a:srgbClr val="FFFFFF"/>
                </a:solidFill>
                <a:latin typeface="Trebuchet MS"/>
                <a:cs typeface="Trebuchet MS"/>
              </a:rPr>
              <a:t>заявлением  </a:t>
            </a:r>
            <a:r>
              <a:rPr spc="-3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pc="-90" dirty="0">
                <a:solidFill>
                  <a:srgbClr val="FFFFFF"/>
                </a:solidFill>
                <a:latin typeface="Trebuchet MS"/>
                <a:cs typeface="Trebuchet MS"/>
              </a:rPr>
              <a:t>банкротстве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27736" y="1219200"/>
            <a:ext cx="3351529" cy="861694"/>
            <a:chOff x="5603735" y="1219200"/>
            <a:chExt cx="3351529" cy="861694"/>
          </a:xfrm>
        </p:grpSpPr>
        <p:sp>
          <p:nvSpPr>
            <p:cNvPr id="8" name="object 8"/>
            <p:cNvSpPr/>
            <p:nvPr/>
          </p:nvSpPr>
          <p:spPr>
            <a:xfrm>
              <a:off x="5603735" y="1222229"/>
              <a:ext cx="3351300" cy="8580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47943" y="1219200"/>
              <a:ext cx="3267710" cy="783590"/>
            </a:xfrm>
            <a:custGeom>
              <a:avLst/>
              <a:gdLst/>
              <a:ahLst/>
              <a:cxnLst/>
              <a:rect l="l" t="t" r="r" b="b"/>
              <a:pathLst>
                <a:path w="3267709" h="783589">
                  <a:moveTo>
                    <a:pt x="3136900" y="0"/>
                  </a:moveTo>
                  <a:lnTo>
                    <a:pt x="130555" y="0"/>
                  </a:lnTo>
                  <a:lnTo>
                    <a:pt x="79724" y="10255"/>
                  </a:lnTo>
                  <a:lnTo>
                    <a:pt x="38226" y="38226"/>
                  </a:lnTo>
                  <a:lnTo>
                    <a:pt x="10255" y="79724"/>
                  </a:lnTo>
                  <a:lnTo>
                    <a:pt x="0" y="130555"/>
                  </a:lnTo>
                  <a:lnTo>
                    <a:pt x="0" y="652779"/>
                  </a:lnTo>
                  <a:lnTo>
                    <a:pt x="10255" y="703611"/>
                  </a:lnTo>
                  <a:lnTo>
                    <a:pt x="38226" y="745109"/>
                  </a:lnTo>
                  <a:lnTo>
                    <a:pt x="79724" y="773080"/>
                  </a:lnTo>
                  <a:lnTo>
                    <a:pt x="130555" y="783336"/>
                  </a:lnTo>
                  <a:lnTo>
                    <a:pt x="3136900" y="783336"/>
                  </a:lnTo>
                  <a:lnTo>
                    <a:pt x="3187731" y="773080"/>
                  </a:lnTo>
                  <a:lnTo>
                    <a:pt x="3229229" y="745108"/>
                  </a:lnTo>
                  <a:lnTo>
                    <a:pt x="3257200" y="703611"/>
                  </a:lnTo>
                  <a:lnTo>
                    <a:pt x="3267455" y="652779"/>
                  </a:lnTo>
                  <a:lnTo>
                    <a:pt x="3267455" y="130555"/>
                  </a:lnTo>
                  <a:lnTo>
                    <a:pt x="3257200" y="79724"/>
                  </a:lnTo>
                  <a:lnTo>
                    <a:pt x="3229229" y="38226"/>
                  </a:lnTo>
                  <a:lnTo>
                    <a:pt x="3187731" y="10255"/>
                  </a:lnTo>
                  <a:lnTo>
                    <a:pt x="3136900" y="0"/>
                  </a:lnTo>
                  <a:close/>
                </a:path>
              </a:pathLst>
            </a:custGeom>
            <a:solidFill>
              <a:srgbClr val="F39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16341" y="1342772"/>
            <a:ext cx="2088514" cy="55435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indent="112395">
              <a:lnSpc>
                <a:spcPts val="2000"/>
              </a:lnSpc>
              <a:spcBef>
                <a:spcPts val="300"/>
              </a:spcBef>
            </a:pPr>
            <a:r>
              <a:rPr spc="-80" dirty="0">
                <a:solidFill>
                  <a:srgbClr val="FFFFFF"/>
                </a:solidFill>
                <a:latin typeface="Trebuchet MS"/>
                <a:cs typeface="Trebuchet MS"/>
              </a:rPr>
              <a:t>Иные </a:t>
            </a:r>
            <a:r>
              <a:rPr spc="-95" dirty="0">
                <a:solidFill>
                  <a:srgbClr val="FFFFFF"/>
                </a:solidFill>
                <a:latin typeface="Trebuchet MS"/>
                <a:cs typeface="Trebuchet MS"/>
              </a:rPr>
              <a:t>последствия  </a:t>
            </a:r>
            <a:r>
              <a:rPr spc="-100" dirty="0">
                <a:solidFill>
                  <a:srgbClr val="FFFFFF"/>
                </a:solidFill>
                <a:latin typeface="Trebuchet MS"/>
                <a:cs typeface="Trebuchet MS"/>
              </a:rPr>
              <a:t>кризисных</a:t>
            </a:r>
            <a:r>
              <a:rPr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pc="-90" dirty="0">
                <a:solidFill>
                  <a:srgbClr val="FFFFFF"/>
                </a:solidFill>
                <a:latin typeface="Trebuchet MS"/>
                <a:cs typeface="Trebuchet MS"/>
              </a:rPr>
              <a:t>состояний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60651" y="2392427"/>
            <a:ext cx="3292475" cy="974725"/>
            <a:chOff x="836650" y="2392426"/>
            <a:chExt cx="3292475" cy="974725"/>
          </a:xfrm>
        </p:grpSpPr>
        <p:sp>
          <p:nvSpPr>
            <p:cNvPr id="12" name="object 12"/>
            <p:cNvSpPr/>
            <p:nvPr/>
          </p:nvSpPr>
          <p:spPr>
            <a:xfrm>
              <a:off x="836650" y="2395577"/>
              <a:ext cx="3291890" cy="9710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0777" y="2402586"/>
              <a:ext cx="3188335" cy="876300"/>
            </a:xfrm>
            <a:custGeom>
              <a:avLst/>
              <a:gdLst/>
              <a:ahLst/>
              <a:cxnLst/>
              <a:rect l="l" t="t" r="r" b="b"/>
              <a:pathLst>
                <a:path w="3188335" h="876300">
                  <a:moveTo>
                    <a:pt x="0" y="146050"/>
                  </a:moveTo>
                  <a:lnTo>
                    <a:pt x="7446" y="99893"/>
                  </a:lnTo>
                  <a:lnTo>
                    <a:pt x="28180" y="59801"/>
                  </a:lnTo>
                  <a:lnTo>
                    <a:pt x="59796" y="28183"/>
                  </a:lnTo>
                  <a:lnTo>
                    <a:pt x="99888" y="7447"/>
                  </a:lnTo>
                  <a:lnTo>
                    <a:pt x="146050" y="0"/>
                  </a:lnTo>
                  <a:lnTo>
                    <a:pt x="3042158" y="0"/>
                  </a:lnTo>
                  <a:lnTo>
                    <a:pt x="3088314" y="7447"/>
                  </a:lnTo>
                  <a:lnTo>
                    <a:pt x="3128406" y="28183"/>
                  </a:lnTo>
                  <a:lnTo>
                    <a:pt x="3160024" y="59801"/>
                  </a:lnTo>
                  <a:lnTo>
                    <a:pt x="3180760" y="99893"/>
                  </a:lnTo>
                  <a:lnTo>
                    <a:pt x="3188208" y="146050"/>
                  </a:lnTo>
                  <a:lnTo>
                    <a:pt x="3188208" y="730250"/>
                  </a:lnTo>
                  <a:lnTo>
                    <a:pt x="3180760" y="776406"/>
                  </a:lnTo>
                  <a:lnTo>
                    <a:pt x="3160024" y="816498"/>
                  </a:lnTo>
                  <a:lnTo>
                    <a:pt x="3128406" y="848116"/>
                  </a:lnTo>
                  <a:lnTo>
                    <a:pt x="3088314" y="868852"/>
                  </a:lnTo>
                  <a:lnTo>
                    <a:pt x="3042158" y="876300"/>
                  </a:lnTo>
                  <a:lnTo>
                    <a:pt x="146050" y="876300"/>
                  </a:lnTo>
                  <a:lnTo>
                    <a:pt x="99888" y="868852"/>
                  </a:lnTo>
                  <a:lnTo>
                    <a:pt x="59796" y="848116"/>
                  </a:lnTo>
                  <a:lnTo>
                    <a:pt x="28180" y="816498"/>
                  </a:lnTo>
                  <a:lnTo>
                    <a:pt x="7446" y="776406"/>
                  </a:lnTo>
                  <a:lnTo>
                    <a:pt x="0" y="730250"/>
                  </a:lnTo>
                  <a:lnTo>
                    <a:pt x="0" y="146050"/>
                  </a:lnTo>
                  <a:close/>
                </a:path>
              </a:pathLst>
            </a:custGeom>
            <a:ln w="19812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955797" y="2646376"/>
            <a:ext cx="22872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Неплатежеспособность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094203" y="2279755"/>
            <a:ext cx="3386454" cy="1504950"/>
            <a:chOff x="5570203" y="2279755"/>
            <a:chExt cx="3386454" cy="1504950"/>
          </a:xfrm>
        </p:grpSpPr>
        <p:sp>
          <p:nvSpPr>
            <p:cNvPr id="16" name="object 16"/>
            <p:cNvSpPr/>
            <p:nvPr/>
          </p:nvSpPr>
          <p:spPr>
            <a:xfrm>
              <a:off x="5570203" y="2279755"/>
              <a:ext cx="3386360" cy="6494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24322" y="2295906"/>
              <a:ext cx="3282950" cy="546100"/>
            </a:xfrm>
            <a:custGeom>
              <a:avLst/>
              <a:gdLst/>
              <a:ahLst/>
              <a:cxnLst/>
              <a:rect l="l" t="t" r="r" b="b"/>
              <a:pathLst>
                <a:path w="3282950" h="546100">
                  <a:moveTo>
                    <a:pt x="0" y="90932"/>
                  </a:moveTo>
                  <a:lnTo>
                    <a:pt x="7153" y="55560"/>
                  </a:lnTo>
                  <a:lnTo>
                    <a:pt x="26654" y="26654"/>
                  </a:lnTo>
                  <a:lnTo>
                    <a:pt x="55560" y="7153"/>
                  </a:lnTo>
                  <a:lnTo>
                    <a:pt x="90931" y="0"/>
                  </a:lnTo>
                  <a:lnTo>
                    <a:pt x="3191763" y="0"/>
                  </a:lnTo>
                  <a:lnTo>
                    <a:pt x="3227135" y="7153"/>
                  </a:lnTo>
                  <a:lnTo>
                    <a:pt x="3256041" y="26654"/>
                  </a:lnTo>
                  <a:lnTo>
                    <a:pt x="3275542" y="55560"/>
                  </a:lnTo>
                  <a:lnTo>
                    <a:pt x="3282696" y="90932"/>
                  </a:lnTo>
                  <a:lnTo>
                    <a:pt x="3282696" y="454660"/>
                  </a:lnTo>
                  <a:lnTo>
                    <a:pt x="3275542" y="490031"/>
                  </a:lnTo>
                  <a:lnTo>
                    <a:pt x="3256041" y="518937"/>
                  </a:lnTo>
                  <a:lnTo>
                    <a:pt x="3227135" y="538438"/>
                  </a:lnTo>
                  <a:lnTo>
                    <a:pt x="3191763" y="545592"/>
                  </a:lnTo>
                  <a:lnTo>
                    <a:pt x="90931" y="545592"/>
                  </a:lnTo>
                  <a:lnTo>
                    <a:pt x="55560" y="538438"/>
                  </a:lnTo>
                  <a:lnTo>
                    <a:pt x="26654" y="518937"/>
                  </a:lnTo>
                  <a:lnTo>
                    <a:pt x="7153" y="490031"/>
                  </a:lnTo>
                  <a:lnTo>
                    <a:pt x="0" y="454660"/>
                  </a:lnTo>
                  <a:lnTo>
                    <a:pt x="0" y="90932"/>
                  </a:lnTo>
                  <a:close/>
                </a:path>
              </a:pathLst>
            </a:custGeom>
            <a:ln w="19812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76307" y="3102746"/>
              <a:ext cx="3361960" cy="6814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30418" y="3109722"/>
              <a:ext cx="3258820" cy="586740"/>
            </a:xfrm>
            <a:custGeom>
              <a:avLst/>
              <a:gdLst/>
              <a:ahLst/>
              <a:cxnLst/>
              <a:rect l="l" t="t" r="r" b="b"/>
              <a:pathLst>
                <a:path w="3258820" h="586739">
                  <a:moveTo>
                    <a:pt x="0" y="97789"/>
                  </a:moveTo>
                  <a:lnTo>
                    <a:pt x="7689" y="59739"/>
                  </a:lnTo>
                  <a:lnTo>
                    <a:pt x="28654" y="28654"/>
                  </a:lnTo>
                  <a:lnTo>
                    <a:pt x="59739" y="7689"/>
                  </a:lnTo>
                  <a:lnTo>
                    <a:pt x="97790" y="0"/>
                  </a:lnTo>
                  <a:lnTo>
                    <a:pt x="3160522" y="0"/>
                  </a:lnTo>
                  <a:lnTo>
                    <a:pt x="3198572" y="7689"/>
                  </a:lnTo>
                  <a:lnTo>
                    <a:pt x="3229657" y="28654"/>
                  </a:lnTo>
                  <a:lnTo>
                    <a:pt x="3250622" y="59739"/>
                  </a:lnTo>
                  <a:lnTo>
                    <a:pt x="3258312" y="97789"/>
                  </a:lnTo>
                  <a:lnTo>
                    <a:pt x="3258312" y="488950"/>
                  </a:lnTo>
                  <a:lnTo>
                    <a:pt x="3250622" y="527000"/>
                  </a:lnTo>
                  <a:lnTo>
                    <a:pt x="3229657" y="558085"/>
                  </a:lnTo>
                  <a:lnTo>
                    <a:pt x="3198572" y="579050"/>
                  </a:lnTo>
                  <a:lnTo>
                    <a:pt x="3160522" y="586739"/>
                  </a:lnTo>
                  <a:lnTo>
                    <a:pt x="97790" y="586739"/>
                  </a:lnTo>
                  <a:lnTo>
                    <a:pt x="59739" y="579050"/>
                  </a:lnTo>
                  <a:lnTo>
                    <a:pt x="28654" y="558085"/>
                  </a:lnTo>
                  <a:lnTo>
                    <a:pt x="7689" y="527000"/>
                  </a:lnTo>
                  <a:lnTo>
                    <a:pt x="0" y="488950"/>
                  </a:lnTo>
                  <a:lnTo>
                    <a:pt x="0" y="97789"/>
                  </a:lnTo>
                  <a:close/>
                </a:path>
              </a:pathLst>
            </a:custGeom>
            <a:ln w="19812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2359132" y="3495802"/>
            <a:ext cx="3293745" cy="872490"/>
            <a:chOff x="835131" y="3495802"/>
            <a:chExt cx="3293745" cy="872490"/>
          </a:xfrm>
        </p:grpSpPr>
        <p:sp>
          <p:nvSpPr>
            <p:cNvPr id="21" name="object 21"/>
            <p:cNvSpPr/>
            <p:nvPr/>
          </p:nvSpPr>
          <p:spPr>
            <a:xfrm>
              <a:off x="835131" y="3498894"/>
              <a:ext cx="3293405" cy="86898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9253" y="3505962"/>
              <a:ext cx="3190240" cy="774700"/>
            </a:xfrm>
            <a:custGeom>
              <a:avLst/>
              <a:gdLst/>
              <a:ahLst/>
              <a:cxnLst/>
              <a:rect l="l" t="t" r="r" b="b"/>
              <a:pathLst>
                <a:path w="3190240" h="774700">
                  <a:moveTo>
                    <a:pt x="0" y="129031"/>
                  </a:moveTo>
                  <a:lnTo>
                    <a:pt x="10140" y="78813"/>
                  </a:lnTo>
                  <a:lnTo>
                    <a:pt x="37793" y="37798"/>
                  </a:lnTo>
                  <a:lnTo>
                    <a:pt x="78808" y="10142"/>
                  </a:lnTo>
                  <a:lnTo>
                    <a:pt x="129032" y="0"/>
                  </a:lnTo>
                  <a:lnTo>
                    <a:pt x="3060700" y="0"/>
                  </a:lnTo>
                  <a:lnTo>
                    <a:pt x="3110918" y="10142"/>
                  </a:lnTo>
                  <a:lnTo>
                    <a:pt x="3151933" y="37798"/>
                  </a:lnTo>
                  <a:lnTo>
                    <a:pt x="3179589" y="78813"/>
                  </a:lnTo>
                  <a:lnTo>
                    <a:pt x="3189732" y="129031"/>
                  </a:lnTo>
                  <a:lnTo>
                    <a:pt x="3189732" y="645160"/>
                  </a:lnTo>
                  <a:lnTo>
                    <a:pt x="3179589" y="695378"/>
                  </a:lnTo>
                  <a:lnTo>
                    <a:pt x="3151933" y="736393"/>
                  </a:lnTo>
                  <a:lnTo>
                    <a:pt x="3110918" y="764049"/>
                  </a:lnTo>
                  <a:lnTo>
                    <a:pt x="3060700" y="774192"/>
                  </a:lnTo>
                  <a:lnTo>
                    <a:pt x="129032" y="774192"/>
                  </a:lnTo>
                  <a:lnTo>
                    <a:pt x="78808" y="764049"/>
                  </a:lnTo>
                  <a:lnTo>
                    <a:pt x="37793" y="736393"/>
                  </a:lnTo>
                  <a:lnTo>
                    <a:pt x="10140" y="695378"/>
                  </a:lnTo>
                  <a:lnTo>
                    <a:pt x="0" y="645160"/>
                  </a:lnTo>
                  <a:lnTo>
                    <a:pt x="0" y="129031"/>
                  </a:lnTo>
                  <a:close/>
                </a:path>
              </a:pathLst>
            </a:custGeom>
            <a:ln w="19812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671978" y="3715589"/>
            <a:ext cx="27647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Недостаточность</a:t>
            </a:r>
            <a:r>
              <a:rPr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95" dirty="0">
                <a:solidFill>
                  <a:srgbClr val="3A3838"/>
                </a:solidFill>
                <a:latin typeface="Trebuchet MS"/>
                <a:cs typeface="Trebuchet MS"/>
              </a:rPr>
              <a:t>имущества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46935" y="4457446"/>
            <a:ext cx="3301365" cy="828040"/>
            <a:chOff x="822934" y="4457446"/>
            <a:chExt cx="3301365" cy="828040"/>
          </a:xfrm>
        </p:grpSpPr>
        <p:sp>
          <p:nvSpPr>
            <p:cNvPr id="25" name="object 25"/>
            <p:cNvSpPr/>
            <p:nvPr/>
          </p:nvSpPr>
          <p:spPr>
            <a:xfrm>
              <a:off x="822934" y="4460573"/>
              <a:ext cx="3301034" cy="8247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77061" y="4467606"/>
              <a:ext cx="3197860" cy="730250"/>
            </a:xfrm>
            <a:custGeom>
              <a:avLst/>
              <a:gdLst/>
              <a:ahLst/>
              <a:cxnLst/>
              <a:rect l="l" t="t" r="r" b="b"/>
              <a:pathLst>
                <a:path w="3197860" h="730250">
                  <a:moveTo>
                    <a:pt x="0" y="121666"/>
                  </a:moveTo>
                  <a:lnTo>
                    <a:pt x="9560" y="74312"/>
                  </a:lnTo>
                  <a:lnTo>
                    <a:pt x="35634" y="35639"/>
                  </a:lnTo>
                  <a:lnTo>
                    <a:pt x="74307" y="9562"/>
                  </a:lnTo>
                  <a:lnTo>
                    <a:pt x="121665" y="0"/>
                  </a:lnTo>
                  <a:lnTo>
                    <a:pt x="3075686" y="0"/>
                  </a:lnTo>
                  <a:lnTo>
                    <a:pt x="3123039" y="9562"/>
                  </a:lnTo>
                  <a:lnTo>
                    <a:pt x="3161712" y="35639"/>
                  </a:lnTo>
                  <a:lnTo>
                    <a:pt x="3187789" y="74312"/>
                  </a:lnTo>
                  <a:lnTo>
                    <a:pt x="3197352" y="121666"/>
                  </a:lnTo>
                  <a:lnTo>
                    <a:pt x="3197352" y="608330"/>
                  </a:lnTo>
                  <a:lnTo>
                    <a:pt x="3187789" y="655683"/>
                  </a:lnTo>
                  <a:lnTo>
                    <a:pt x="3161712" y="694356"/>
                  </a:lnTo>
                  <a:lnTo>
                    <a:pt x="3123039" y="720433"/>
                  </a:lnTo>
                  <a:lnTo>
                    <a:pt x="3075686" y="729996"/>
                  </a:lnTo>
                  <a:lnTo>
                    <a:pt x="121665" y="729996"/>
                  </a:lnTo>
                  <a:lnTo>
                    <a:pt x="74307" y="720433"/>
                  </a:lnTo>
                  <a:lnTo>
                    <a:pt x="35634" y="694356"/>
                  </a:lnTo>
                  <a:lnTo>
                    <a:pt x="9560" y="655683"/>
                  </a:lnTo>
                  <a:lnTo>
                    <a:pt x="0" y="608330"/>
                  </a:lnTo>
                  <a:lnTo>
                    <a:pt x="0" y="121666"/>
                  </a:lnTo>
                  <a:close/>
                </a:path>
              </a:pathLst>
            </a:custGeom>
            <a:ln w="198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629306" y="4640326"/>
            <a:ext cx="2546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85" dirty="0">
                <a:solidFill>
                  <a:srgbClr val="3A3838"/>
                </a:solidFill>
                <a:latin typeface="Trebuchet MS"/>
                <a:cs typeface="Trebuchet MS"/>
              </a:rPr>
              <a:t>Объективное</a:t>
            </a:r>
            <a:r>
              <a:rPr spc="-1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85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банкротство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01229" y="3272409"/>
            <a:ext cx="2950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Недостаточная</a:t>
            </a:r>
            <a:r>
              <a:rPr spc="-13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капитализация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056103" y="3957574"/>
            <a:ext cx="3441700" cy="647065"/>
            <a:chOff x="5532103" y="3957573"/>
            <a:chExt cx="3441700" cy="647065"/>
          </a:xfrm>
        </p:grpSpPr>
        <p:sp>
          <p:nvSpPr>
            <p:cNvPr id="30" name="object 30"/>
            <p:cNvSpPr/>
            <p:nvPr/>
          </p:nvSpPr>
          <p:spPr>
            <a:xfrm>
              <a:off x="5532103" y="3960698"/>
              <a:ext cx="3441224" cy="64338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86221" y="3967733"/>
              <a:ext cx="3337560" cy="548640"/>
            </a:xfrm>
            <a:custGeom>
              <a:avLst/>
              <a:gdLst/>
              <a:ahLst/>
              <a:cxnLst/>
              <a:rect l="l" t="t" r="r" b="b"/>
              <a:pathLst>
                <a:path w="3337559" h="548639">
                  <a:moveTo>
                    <a:pt x="0" y="91440"/>
                  </a:moveTo>
                  <a:lnTo>
                    <a:pt x="7179" y="55828"/>
                  </a:lnTo>
                  <a:lnTo>
                    <a:pt x="26765" y="26765"/>
                  </a:lnTo>
                  <a:lnTo>
                    <a:pt x="55828" y="7179"/>
                  </a:lnTo>
                  <a:lnTo>
                    <a:pt x="91439" y="0"/>
                  </a:lnTo>
                  <a:lnTo>
                    <a:pt x="3246120" y="0"/>
                  </a:lnTo>
                  <a:lnTo>
                    <a:pt x="3281731" y="7179"/>
                  </a:lnTo>
                  <a:lnTo>
                    <a:pt x="3310794" y="26765"/>
                  </a:lnTo>
                  <a:lnTo>
                    <a:pt x="3330380" y="55828"/>
                  </a:lnTo>
                  <a:lnTo>
                    <a:pt x="3337559" y="91440"/>
                  </a:lnTo>
                  <a:lnTo>
                    <a:pt x="3337559" y="457200"/>
                  </a:lnTo>
                  <a:lnTo>
                    <a:pt x="3330380" y="492811"/>
                  </a:lnTo>
                  <a:lnTo>
                    <a:pt x="3310794" y="521874"/>
                  </a:lnTo>
                  <a:lnTo>
                    <a:pt x="3281731" y="541460"/>
                  </a:lnTo>
                  <a:lnTo>
                    <a:pt x="3246120" y="548640"/>
                  </a:lnTo>
                  <a:lnTo>
                    <a:pt x="91439" y="548640"/>
                  </a:lnTo>
                  <a:lnTo>
                    <a:pt x="55828" y="541460"/>
                  </a:lnTo>
                  <a:lnTo>
                    <a:pt x="26765" y="521874"/>
                  </a:lnTo>
                  <a:lnTo>
                    <a:pt x="7179" y="492811"/>
                  </a:lnTo>
                  <a:lnTo>
                    <a:pt x="0" y="457200"/>
                  </a:lnTo>
                  <a:lnTo>
                    <a:pt x="0" y="91440"/>
                  </a:lnTo>
                  <a:close/>
                </a:path>
              </a:pathLst>
            </a:custGeom>
            <a:ln w="19812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818883" y="4045711"/>
            <a:ext cx="186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Снижение</a:t>
            </a:r>
            <a:r>
              <a:rPr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95" dirty="0">
                <a:solidFill>
                  <a:srgbClr val="3A3838"/>
                </a:solidFill>
                <a:latin typeface="Trebuchet MS"/>
                <a:cs typeface="Trebuchet MS"/>
              </a:rPr>
              <a:t>выручки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43065" y="4830903"/>
            <a:ext cx="30918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80" dirty="0">
                <a:solidFill>
                  <a:srgbClr val="3A3838"/>
                </a:solidFill>
                <a:latin typeface="Trebuchet MS"/>
                <a:cs typeface="Trebuchet MS"/>
              </a:rPr>
              <a:t>Внешние признаки</a:t>
            </a:r>
            <a:r>
              <a:rPr spc="-19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банкротства</a:t>
            </a:r>
            <a:endParaRPr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41399" y="1608582"/>
            <a:ext cx="371475" cy="3276600"/>
          </a:xfrm>
          <a:custGeom>
            <a:avLst/>
            <a:gdLst/>
            <a:ahLst/>
            <a:cxnLst/>
            <a:rect l="l" t="t" r="r" b="b"/>
            <a:pathLst>
              <a:path w="371475" h="3276600">
                <a:moveTo>
                  <a:pt x="24383" y="0"/>
                </a:moveTo>
                <a:lnTo>
                  <a:pt x="39573" y="3275965"/>
                </a:lnTo>
              </a:path>
              <a:path w="371475" h="3276600">
                <a:moveTo>
                  <a:pt x="0" y="0"/>
                </a:moveTo>
                <a:lnTo>
                  <a:pt x="358762" y="0"/>
                </a:lnTo>
              </a:path>
              <a:path w="371475" h="3276600">
                <a:moveTo>
                  <a:pt x="0" y="1222247"/>
                </a:moveTo>
                <a:lnTo>
                  <a:pt x="358762" y="1222247"/>
                </a:lnTo>
              </a:path>
              <a:path w="371475" h="3276600">
                <a:moveTo>
                  <a:pt x="12192" y="2276855"/>
                </a:moveTo>
                <a:lnTo>
                  <a:pt x="370954" y="2276855"/>
                </a:lnTo>
              </a:path>
              <a:path w="371475" h="3276600">
                <a:moveTo>
                  <a:pt x="12192" y="3276600"/>
                </a:moveTo>
                <a:lnTo>
                  <a:pt x="370954" y="3276600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13042" y="1706118"/>
            <a:ext cx="358775" cy="3275965"/>
          </a:xfrm>
          <a:custGeom>
            <a:avLst/>
            <a:gdLst/>
            <a:ahLst/>
            <a:cxnLst/>
            <a:rect l="l" t="t" r="r" b="b"/>
            <a:pathLst>
              <a:path w="358775" h="3275965">
                <a:moveTo>
                  <a:pt x="6096" y="0"/>
                </a:moveTo>
                <a:lnTo>
                  <a:pt x="27940" y="3275965"/>
                </a:lnTo>
              </a:path>
              <a:path w="358775" h="3275965">
                <a:moveTo>
                  <a:pt x="27432" y="891540"/>
                </a:moveTo>
                <a:lnTo>
                  <a:pt x="297053" y="891540"/>
                </a:lnTo>
              </a:path>
              <a:path w="358775" h="3275965">
                <a:moveTo>
                  <a:pt x="0" y="0"/>
                </a:moveTo>
                <a:lnTo>
                  <a:pt x="358775" y="0"/>
                </a:lnTo>
              </a:path>
              <a:path w="358775" h="3275965">
                <a:moveTo>
                  <a:pt x="27432" y="1706880"/>
                </a:moveTo>
                <a:lnTo>
                  <a:pt x="297053" y="1706880"/>
                </a:lnTo>
              </a:path>
              <a:path w="358775" h="3275965">
                <a:moveTo>
                  <a:pt x="45720" y="2513076"/>
                </a:moveTo>
                <a:lnTo>
                  <a:pt x="315341" y="2513076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934667" y="5363084"/>
            <a:ext cx="5340350" cy="128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1400" spc="185" dirty="0">
                <a:solidFill>
                  <a:srgbClr val="3A3838"/>
                </a:solidFill>
                <a:latin typeface="Trebuchet MS"/>
                <a:cs typeface="Trebuchet MS"/>
              </a:rPr>
              <a:t>* </a:t>
            </a:r>
            <a:r>
              <a:rPr sz="1400" spc="-110" dirty="0">
                <a:solidFill>
                  <a:srgbClr val="CD5627"/>
                </a:solidFill>
                <a:latin typeface="Trebuchet MS"/>
                <a:cs typeface="Trebuchet MS"/>
              </a:rPr>
              <a:t>п. </a:t>
            </a:r>
            <a:r>
              <a:rPr sz="1400" spc="-80" dirty="0">
                <a:solidFill>
                  <a:srgbClr val="CD5627"/>
                </a:solidFill>
                <a:latin typeface="Trebuchet MS"/>
                <a:cs typeface="Trebuchet MS"/>
              </a:rPr>
              <a:t>3.1 </a:t>
            </a:r>
            <a:r>
              <a:rPr sz="1400" spc="-45" dirty="0">
                <a:solidFill>
                  <a:srgbClr val="888888"/>
                </a:solidFill>
                <a:latin typeface="Trebuchet MS"/>
                <a:cs typeface="Trebuchet MS"/>
              </a:rPr>
              <a:t>Обзора </a:t>
            </a:r>
            <a:r>
              <a:rPr sz="1400" spc="-65" dirty="0">
                <a:solidFill>
                  <a:srgbClr val="888888"/>
                </a:solidFill>
                <a:latin typeface="Trebuchet MS"/>
                <a:cs typeface="Trebuchet MS"/>
              </a:rPr>
              <a:t>судебной </a:t>
            </a:r>
            <a:r>
              <a:rPr sz="1400" spc="-75" dirty="0">
                <a:solidFill>
                  <a:srgbClr val="888888"/>
                </a:solidFill>
                <a:latin typeface="Trebuchet MS"/>
                <a:cs typeface="Trebuchet MS"/>
              </a:rPr>
              <a:t>практики </a:t>
            </a:r>
            <a:r>
              <a:rPr sz="1400" spc="-65" dirty="0">
                <a:solidFill>
                  <a:srgbClr val="888888"/>
                </a:solidFill>
                <a:latin typeface="Trebuchet MS"/>
                <a:cs typeface="Trebuchet MS"/>
              </a:rPr>
              <a:t>разрешения </a:t>
            </a:r>
            <a:r>
              <a:rPr sz="1400" spc="-75" dirty="0">
                <a:solidFill>
                  <a:srgbClr val="888888"/>
                </a:solidFill>
                <a:latin typeface="Trebuchet MS"/>
                <a:cs typeface="Trebuchet MS"/>
              </a:rPr>
              <a:t>споров, связанных </a:t>
            </a:r>
            <a:r>
              <a:rPr sz="1400" spc="-100" dirty="0">
                <a:solidFill>
                  <a:srgbClr val="888888"/>
                </a:solidFill>
                <a:latin typeface="Trebuchet MS"/>
                <a:cs typeface="Trebuchet MS"/>
              </a:rPr>
              <a:t>с  </a:t>
            </a:r>
            <a:r>
              <a:rPr sz="1400" spc="-70" dirty="0">
                <a:solidFill>
                  <a:srgbClr val="888888"/>
                </a:solidFill>
                <a:latin typeface="Trebuchet MS"/>
                <a:cs typeface="Trebuchet MS"/>
              </a:rPr>
              <a:t>установлением </a:t>
            </a:r>
            <a:r>
              <a:rPr sz="1400" spc="-65" dirty="0">
                <a:solidFill>
                  <a:srgbClr val="888888"/>
                </a:solidFill>
                <a:latin typeface="Trebuchet MS"/>
                <a:cs typeface="Trebuchet MS"/>
              </a:rPr>
              <a:t>в процедурах банкротства </a:t>
            </a:r>
            <a:r>
              <a:rPr sz="1400" spc="-60" dirty="0">
                <a:solidFill>
                  <a:srgbClr val="888888"/>
                </a:solidFill>
                <a:latin typeface="Trebuchet MS"/>
                <a:cs typeface="Trebuchet MS"/>
              </a:rPr>
              <a:t>требований  </a:t>
            </a:r>
            <a:r>
              <a:rPr sz="1400" spc="-70" dirty="0">
                <a:solidFill>
                  <a:srgbClr val="888888"/>
                </a:solidFill>
                <a:latin typeface="Trebuchet MS"/>
                <a:cs typeface="Trebuchet MS"/>
              </a:rPr>
              <a:t>контролирующих</a:t>
            </a:r>
            <a:r>
              <a:rPr sz="1400" spc="280" dirty="0">
                <a:solidFill>
                  <a:srgbClr val="888888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888888"/>
                </a:solidFill>
                <a:latin typeface="Trebuchet MS"/>
                <a:cs typeface="Trebuchet MS"/>
              </a:rPr>
              <a:t>должника  </a:t>
            </a:r>
            <a:r>
              <a:rPr sz="1400" spc="-55" dirty="0">
                <a:solidFill>
                  <a:srgbClr val="888888"/>
                </a:solidFill>
                <a:latin typeface="Trebuchet MS"/>
                <a:cs typeface="Trebuchet MS"/>
              </a:rPr>
              <a:t>и </a:t>
            </a:r>
            <a:r>
              <a:rPr sz="1400" spc="-90" dirty="0">
                <a:solidFill>
                  <a:srgbClr val="888888"/>
                </a:solidFill>
                <a:latin typeface="Trebuchet MS"/>
                <a:cs typeface="Trebuchet MS"/>
              </a:rPr>
              <a:t>аффилированных </a:t>
            </a:r>
            <a:r>
              <a:rPr sz="1400" spc="-100" dirty="0">
                <a:solidFill>
                  <a:srgbClr val="888888"/>
                </a:solidFill>
                <a:latin typeface="Trebuchet MS"/>
                <a:cs typeface="Trebuchet MS"/>
              </a:rPr>
              <a:t>с </a:t>
            </a:r>
            <a:r>
              <a:rPr sz="1400" spc="-45" dirty="0">
                <a:solidFill>
                  <a:srgbClr val="888888"/>
                </a:solidFill>
                <a:latin typeface="Trebuchet MS"/>
                <a:cs typeface="Trebuchet MS"/>
              </a:rPr>
              <a:t>ним </a:t>
            </a:r>
            <a:r>
              <a:rPr sz="1400" spc="-90" dirty="0">
                <a:solidFill>
                  <a:srgbClr val="888888"/>
                </a:solidFill>
                <a:latin typeface="Trebuchet MS"/>
                <a:cs typeface="Trebuchet MS"/>
              </a:rPr>
              <a:t>лиц, </a:t>
            </a:r>
            <a:r>
              <a:rPr sz="1400" spc="-110" dirty="0">
                <a:solidFill>
                  <a:srgbClr val="888888"/>
                </a:solidFill>
                <a:latin typeface="Trebuchet MS"/>
                <a:cs typeface="Trebuchet MS"/>
              </a:rPr>
              <a:t>утв.  </a:t>
            </a:r>
            <a:r>
              <a:rPr sz="1400" spc="-55" dirty="0">
                <a:solidFill>
                  <a:srgbClr val="888888"/>
                </a:solidFill>
                <a:latin typeface="Trebuchet MS"/>
                <a:cs typeface="Trebuchet MS"/>
              </a:rPr>
              <a:t>Президиумом </a:t>
            </a:r>
            <a:r>
              <a:rPr sz="1400" spc="-60" dirty="0">
                <a:solidFill>
                  <a:srgbClr val="888888"/>
                </a:solidFill>
                <a:latin typeface="Trebuchet MS"/>
                <a:cs typeface="Trebuchet MS"/>
              </a:rPr>
              <a:t>ВС </a:t>
            </a:r>
            <a:r>
              <a:rPr sz="1400" spc="-75" dirty="0">
                <a:solidFill>
                  <a:srgbClr val="888888"/>
                </a:solidFill>
                <a:latin typeface="Trebuchet MS"/>
                <a:cs typeface="Trebuchet MS"/>
              </a:rPr>
              <a:t>РФ</a:t>
            </a:r>
            <a:r>
              <a:rPr sz="1400" spc="-265" dirty="0">
                <a:solidFill>
                  <a:srgbClr val="888888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888888"/>
                </a:solidFill>
                <a:latin typeface="Trebuchet MS"/>
                <a:cs typeface="Trebuchet MS"/>
              </a:rPr>
              <a:t>29.01.2020</a:t>
            </a:r>
            <a:endParaRPr sz="1400">
              <a:latin typeface="Trebuchet MS"/>
              <a:cs typeface="Trebuchet MS"/>
            </a:endParaRPr>
          </a:p>
          <a:p>
            <a:pPr>
              <a:spcBef>
                <a:spcPts val="35"/>
              </a:spcBef>
            </a:pPr>
            <a:endParaRPr sz="1250">
              <a:latin typeface="Trebuchet MS"/>
              <a:cs typeface="Trebuchet MS"/>
            </a:endParaRPr>
          </a:p>
          <a:p>
            <a:pPr marL="17780"/>
            <a:r>
              <a:rPr sz="1400" spc="-25" dirty="0">
                <a:solidFill>
                  <a:srgbClr val="CD5627"/>
                </a:solidFill>
                <a:latin typeface="Trebuchet MS"/>
                <a:cs typeface="Trebuchet MS"/>
              </a:rPr>
              <a:t>5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38186" y="2400123"/>
            <a:ext cx="29845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3A3838"/>
                </a:solidFill>
                <a:latin typeface="Trebuchet MS"/>
                <a:cs typeface="Trebuchet MS"/>
              </a:rPr>
              <a:t>Отрицательные </a:t>
            </a:r>
            <a:r>
              <a:rPr spc="-110" dirty="0">
                <a:solidFill>
                  <a:srgbClr val="3A3838"/>
                </a:solidFill>
                <a:latin typeface="Trebuchet MS"/>
                <a:cs typeface="Trebuchet MS"/>
              </a:rPr>
              <a:t>чистые</a:t>
            </a:r>
            <a:r>
              <a:rPr spc="-17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pc="-95" dirty="0">
                <a:solidFill>
                  <a:srgbClr val="3A3838"/>
                </a:solidFill>
                <a:latin typeface="Trebuchet MS"/>
                <a:cs typeface="Trebuchet MS"/>
              </a:rPr>
              <a:t>активы</a:t>
            </a:r>
            <a:endParaRPr>
              <a:latin typeface="Trebuchet MS"/>
              <a:cs typeface="Trebuchet MS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819138" y="4722850"/>
            <a:ext cx="3652520" cy="669290"/>
            <a:chOff x="5295138" y="4722850"/>
            <a:chExt cx="3652520" cy="669290"/>
          </a:xfrm>
        </p:grpSpPr>
        <p:sp>
          <p:nvSpPr>
            <p:cNvPr id="39" name="object 39"/>
            <p:cNvSpPr/>
            <p:nvPr/>
          </p:nvSpPr>
          <p:spPr>
            <a:xfrm>
              <a:off x="5501640" y="4722850"/>
              <a:ext cx="3445764" cy="66906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64886" y="4748021"/>
              <a:ext cx="3324225" cy="547370"/>
            </a:xfrm>
            <a:custGeom>
              <a:avLst/>
              <a:gdLst/>
              <a:ahLst/>
              <a:cxnLst/>
              <a:rect l="l" t="t" r="r" b="b"/>
              <a:pathLst>
                <a:path w="3324225" h="547370">
                  <a:moveTo>
                    <a:pt x="0" y="91185"/>
                  </a:moveTo>
                  <a:lnTo>
                    <a:pt x="7157" y="55667"/>
                  </a:lnTo>
                  <a:lnTo>
                    <a:pt x="26685" y="26685"/>
                  </a:lnTo>
                  <a:lnTo>
                    <a:pt x="55667" y="7157"/>
                  </a:lnTo>
                  <a:lnTo>
                    <a:pt x="91186" y="0"/>
                  </a:lnTo>
                  <a:lnTo>
                    <a:pt x="3232658" y="0"/>
                  </a:lnTo>
                  <a:lnTo>
                    <a:pt x="3268176" y="7157"/>
                  </a:lnTo>
                  <a:lnTo>
                    <a:pt x="3297158" y="26685"/>
                  </a:lnTo>
                  <a:lnTo>
                    <a:pt x="3316686" y="55667"/>
                  </a:lnTo>
                  <a:lnTo>
                    <a:pt x="3323843" y="91185"/>
                  </a:lnTo>
                  <a:lnTo>
                    <a:pt x="3323843" y="455929"/>
                  </a:lnTo>
                  <a:lnTo>
                    <a:pt x="3316686" y="491448"/>
                  </a:lnTo>
                  <a:lnTo>
                    <a:pt x="3297158" y="520430"/>
                  </a:lnTo>
                  <a:lnTo>
                    <a:pt x="3268176" y="539958"/>
                  </a:lnTo>
                  <a:lnTo>
                    <a:pt x="3232658" y="547115"/>
                  </a:lnTo>
                  <a:lnTo>
                    <a:pt x="91186" y="547115"/>
                  </a:lnTo>
                  <a:lnTo>
                    <a:pt x="55667" y="539958"/>
                  </a:lnTo>
                  <a:lnTo>
                    <a:pt x="26685" y="520430"/>
                  </a:lnTo>
                  <a:lnTo>
                    <a:pt x="7157" y="491448"/>
                  </a:lnTo>
                  <a:lnTo>
                    <a:pt x="0" y="455929"/>
                  </a:lnTo>
                  <a:lnTo>
                    <a:pt x="0" y="91185"/>
                  </a:lnTo>
                  <a:close/>
                </a:path>
              </a:pathLst>
            </a:custGeom>
            <a:ln w="19811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295138" y="4993385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269621" y="0"/>
                  </a:lnTo>
                </a:path>
              </a:pathLst>
            </a:custGeom>
            <a:ln w="2895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8450580" y="6224015"/>
            <a:ext cx="1834896" cy="2956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10740" y="923545"/>
            <a:ext cx="2662428" cy="548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5387" y="254001"/>
            <a:ext cx="37884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0" dirty="0"/>
              <a:t>Спасибо </a:t>
            </a:r>
            <a:r>
              <a:rPr spc="-130" dirty="0"/>
              <a:t>за</a:t>
            </a:r>
            <a:r>
              <a:rPr spc="-500" dirty="0"/>
              <a:t> </a:t>
            </a:r>
            <a:r>
              <a:rPr spc="-155" dirty="0"/>
              <a:t>внимание!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2709" y="6157366"/>
            <a:ext cx="1162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25" dirty="0">
                <a:solidFill>
                  <a:srgbClr val="CD5627"/>
                </a:solidFill>
                <a:latin typeface="Trebuchet MS"/>
                <a:cs typeface="Trebuchet MS"/>
              </a:rPr>
              <a:t>6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2114" y="1686305"/>
            <a:ext cx="3996690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35" dirty="0">
                <a:solidFill>
                  <a:srgbClr val="3A3838"/>
                </a:solidFill>
                <a:latin typeface="Trebuchet MS"/>
                <a:cs typeface="Trebuchet MS"/>
              </a:rPr>
              <a:t>Александра</a:t>
            </a:r>
            <a:r>
              <a:rPr sz="2400" spc="-2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3A3838"/>
                </a:solidFill>
                <a:latin typeface="Trebuchet MS"/>
                <a:cs typeface="Trebuchet MS"/>
              </a:rPr>
              <a:t>Улезко</a:t>
            </a:r>
            <a:endParaRPr sz="2400">
              <a:latin typeface="Trebuchet MS"/>
              <a:cs typeface="Trebuchet MS"/>
            </a:endParaRPr>
          </a:p>
          <a:p>
            <a:pPr>
              <a:spcBef>
                <a:spcPts val="5"/>
              </a:spcBef>
            </a:pPr>
            <a:endParaRPr sz="2500">
              <a:latin typeface="Trebuchet MS"/>
              <a:cs typeface="Trebuchet MS"/>
            </a:endParaRPr>
          </a:p>
          <a:p>
            <a:pPr marL="12700"/>
            <a:r>
              <a:rPr sz="2000" spc="-95" dirty="0">
                <a:solidFill>
                  <a:srgbClr val="3A3838"/>
                </a:solidFill>
                <a:latin typeface="Trebuchet MS"/>
                <a:cs typeface="Trebuchet MS"/>
              </a:rPr>
              <a:t>Руководитель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группы </a:t>
            </a:r>
            <a:r>
              <a:rPr sz="2000" spc="-50" dirty="0">
                <a:solidFill>
                  <a:srgbClr val="3A3838"/>
                </a:solidFill>
                <a:latin typeface="Trebuchet MS"/>
                <a:cs typeface="Trebuchet MS"/>
              </a:rPr>
              <a:t>по</a:t>
            </a:r>
            <a:r>
              <a:rPr sz="2000" spc="-36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3A3838"/>
                </a:solidFill>
                <a:latin typeface="Trebuchet MS"/>
                <a:cs typeface="Trebuchet MS"/>
              </a:rPr>
              <a:t>банкротству</a:t>
            </a:r>
            <a:endParaRPr sz="2000">
              <a:latin typeface="Trebuchet MS"/>
              <a:cs typeface="Trebuchet MS"/>
            </a:endParaRPr>
          </a:p>
          <a:p>
            <a:pPr marL="12700"/>
            <a:r>
              <a:rPr sz="2000" spc="-90" dirty="0">
                <a:solidFill>
                  <a:srgbClr val="3A3838"/>
                </a:solidFill>
                <a:latin typeface="Trebuchet MS"/>
                <a:cs typeface="Trebuchet MS"/>
              </a:rPr>
              <a:t>Адвокат</a:t>
            </a:r>
            <a:endParaRPr sz="2000">
              <a:latin typeface="Trebuchet MS"/>
              <a:cs typeface="Trebuchet MS"/>
            </a:endParaRPr>
          </a:p>
          <a:p>
            <a:pPr>
              <a:spcBef>
                <a:spcPts val="5"/>
              </a:spcBef>
            </a:pPr>
            <a:endParaRPr sz="2450">
              <a:latin typeface="Trebuchet MS"/>
              <a:cs typeface="Trebuchet MS"/>
            </a:endParaRPr>
          </a:p>
          <a:p>
            <a:pPr marL="12700">
              <a:spcBef>
                <a:spcPts val="5"/>
              </a:spcBef>
            </a:pPr>
            <a:r>
              <a:rPr sz="2400" u="heavy" spc="-1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2"/>
              </a:rPr>
              <a:t>alexandra.ulezko@kachkin.ru</a:t>
            </a:r>
            <a:endParaRPr sz="2400">
              <a:latin typeface="Trebuchet MS"/>
              <a:cs typeface="Trebuchet MS"/>
            </a:endParaRPr>
          </a:p>
          <a:p>
            <a:pPr marL="12700"/>
            <a:r>
              <a:rPr sz="2400" spc="-60" dirty="0">
                <a:solidFill>
                  <a:srgbClr val="3A3838"/>
                </a:solidFill>
                <a:latin typeface="Trebuchet MS"/>
                <a:cs typeface="Trebuchet MS"/>
              </a:rPr>
              <a:t>+7</a:t>
            </a:r>
            <a:r>
              <a:rPr sz="2400" spc="-22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50" dirty="0">
                <a:solidFill>
                  <a:srgbClr val="3A3838"/>
                </a:solidFill>
                <a:latin typeface="Trebuchet MS"/>
                <a:cs typeface="Trebuchet MS"/>
              </a:rPr>
              <a:t>812</a:t>
            </a:r>
            <a:r>
              <a:rPr sz="2400" spc="-2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50" dirty="0">
                <a:solidFill>
                  <a:srgbClr val="3A3838"/>
                </a:solidFill>
                <a:latin typeface="Trebuchet MS"/>
                <a:cs typeface="Trebuchet MS"/>
              </a:rPr>
              <a:t>602</a:t>
            </a:r>
            <a:r>
              <a:rPr sz="2400" spc="-229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45" dirty="0">
                <a:solidFill>
                  <a:srgbClr val="3A3838"/>
                </a:solidFill>
                <a:latin typeface="Trebuchet MS"/>
                <a:cs typeface="Trebuchet MS"/>
              </a:rPr>
              <a:t>0225</a:t>
            </a:r>
            <a:endParaRPr sz="2400">
              <a:latin typeface="Trebuchet MS"/>
              <a:cs typeface="Trebuchet MS"/>
            </a:endParaRPr>
          </a:p>
          <a:p>
            <a:pPr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/>
            <a:r>
              <a:rPr sz="2400" u="heavy" spc="-1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rebuchet MS"/>
                <a:cs typeface="Trebuchet MS"/>
                <a:hlinkClick r:id="rId3"/>
              </a:rPr>
              <a:t>www.kachkin.ru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66417" y="1676378"/>
            <a:ext cx="2949575" cy="3881754"/>
            <a:chOff x="1042416" y="1676378"/>
            <a:chExt cx="2949575" cy="3881754"/>
          </a:xfrm>
        </p:grpSpPr>
        <p:sp>
          <p:nvSpPr>
            <p:cNvPr id="6" name="object 6"/>
            <p:cNvSpPr/>
            <p:nvPr/>
          </p:nvSpPr>
          <p:spPr>
            <a:xfrm>
              <a:off x="1045417" y="1676378"/>
              <a:ext cx="2945985" cy="388167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2416" y="1711451"/>
              <a:ext cx="2880360" cy="381609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110740" y="923545"/>
            <a:ext cx="2662428" cy="548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0580" y="6224015"/>
            <a:ext cx="1834896" cy="2956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</Words>
  <Application>Microsoft Office PowerPoint</Application>
  <PresentationFormat>Широкоэкранный</PresentationFormat>
  <Paragraphs>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Carlito</vt:lpstr>
      <vt:lpstr>Times New Roman</vt:lpstr>
      <vt:lpstr>Trebuchet MS</vt:lpstr>
      <vt:lpstr>Wingdings</vt:lpstr>
      <vt:lpstr>Office Theme</vt:lpstr>
      <vt:lpstr>Привлечение к субсидиарной  ответственности  контролирующих должника лиц  после окончания моратория</vt:lpstr>
      <vt:lpstr>Особенности</vt:lpstr>
      <vt:lpstr>Презентация PowerPoint</vt:lpstr>
      <vt:lpstr>Основания для привлечения к ответственности</vt:lpstr>
      <vt:lpstr>Имущественный кризис* и его последствия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224-ФЗ</dc:title>
  <dc:creator>Юлия Иванова</dc:creator>
  <cp:lastModifiedBy>Admin</cp:lastModifiedBy>
  <cp:revision>1</cp:revision>
  <dcterms:created xsi:type="dcterms:W3CDTF">2022-08-04T05:31:40Z</dcterms:created>
  <dcterms:modified xsi:type="dcterms:W3CDTF">2022-08-04T05:37:41Z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2022-08-04T00:00:00Z</vt:filetime>
  </property>
</Properties>
</file>